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Canva Sans" panose="020B0604020202020204" charset="0"/>
      <p:regular r:id="rId34"/>
    </p:embeddedFont>
    <p:embeddedFont>
      <p:font typeface="DejaVu Serif" panose="020B0604020202020204" charset="0"/>
      <p:regular r:id="rId35"/>
    </p:embeddedFont>
    <p:embeddedFont>
      <p:font typeface="DejaVu Serif Bold" panose="020B0604020202020204" charset="0"/>
      <p:regular r:id="rId36"/>
    </p:embeddedFont>
    <p:embeddedFont>
      <p:font typeface="DejaVu Serif Italics" panose="020B0604020202020204" charset="0"/>
      <p:regular r:id="rId37"/>
    </p:embeddedFont>
    <p:embeddedFont>
      <p:font typeface="Norwester"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coding our missions, we realised that some missions were quite difficult to complete. So, we did some research on the missions so we could construct the routes for our mission plan. </a:t>
            </a:r>
          </a:p>
          <a:p>
            <a:endParaRPr lang="en-US"/>
          </a:p>
          <a:p>
            <a:r>
              <a:rPr lang="en-US"/>
              <a:t>This helped us a lot because we only had 4 before we decided on which route to take and the missions we would do.</a:t>
            </a:r>
          </a:p>
          <a:p>
            <a:endParaRPr lang="en-US"/>
          </a:p>
          <a:p>
            <a:r>
              <a:rPr lang="en-US"/>
              <a:t>It was beneficial as it allowed us to begin coding for our route with an exact idea of what needed to be completed within each run.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decide on the missions we would do, we held a team meeting to have a brainstorm, writing all our decisions on our journal.</a:t>
            </a:r>
          </a:p>
          <a:p>
            <a:endParaRPr lang="en-US"/>
          </a:p>
          <a:p>
            <a:r>
              <a:rPr lang="en-US"/>
              <a:t>We colour coded each mission to show our decisions. </a:t>
            </a:r>
          </a:p>
          <a:p>
            <a:r>
              <a:rPr lang="en-US"/>
              <a:t>We ranked each one depending on:</a:t>
            </a:r>
          </a:p>
          <a:p>
            <a:r>
              <a:rPr lang="en-US"/>
              <a:t>Location</a:t>
            </a:r>
          </a:p>
          <a:p>
            <a:r>
              <a:rPr lang="en-US"/>
              <a:t>Mechanical Difficulty</a:t>
            </a:r>
          </a:p>
          <a:p>
            <a:r>
              <a:rPr lang="en-US"/>
              <a:t>Programming Difficulty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One of our biggest issues in the past was where the stability wheel was causing inaccuracy in robot movement. </a:t>
            </a:r>
          </a:p>
          <a:p>
            <a:r>
              <a:rPr lang="en-US"/>
              <a:t>How we fixed it:</a:t>
            </a:r>
          </a:p>
          <a:p>
            <a:r>
              <a:rPr lang="en-US"/>
              <a:t>We came up with three different back wheels and put them through turning and driving tests to determine the best wheel to be used, which ended up being caster balls.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School - We got everyone in our team to learn python from the python documentation and through other more experienced team members. Because we learnt it here it helps a lot with our school work as we have one major coding assignment every semester. </a:t>
            </a:r>
          </a:p>
          <a:p>
            <a:r>
              <a:rPr lang="en-US"/>
              <a:t>Other robotics - Some people do robotics in other places such as FRC with Curtin university and it can help code more complicated robots.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use multiple classes and helper systems to keep the robot code organised.</a:t>
            </a:r>
          </a:p>
          <a:p>
            <a:r>
              <a:rPr lang="en-US"/>
              <a:t>The Robot class handles all motors, drive settings, gyro control, and attachment logic.</a:t>
            </a:r>
          </a:p>
          <a:p>
            <a:r>
              <a:rPr lang="en-US"/>
              <a:t>Extra helpers manage PID driving, angle wrapping, speed profiles, and battery status.</a:t>
            </a:r>
          </a:p>
          <a:p>
            <a:r>
              <a:rPr lang="en-US"/>
              <a:t>This setup keeps our runs consistent, predictable, and easy to tune.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used things and lessons we learnt from last year: </a:t>
            </a:r>
          </a:p>
          <a:p>
            <a:endParaRPr lang="en-US"/>
          </a:p>
          <a:p>
            <a:r>
              <a:rPr lang="en-US"/>
              <a:t>Robot problems - Last year, we didn’t do very well at nationals for the robot game because we changed the whole robot and didn’t have enough time to code it so this year we decided to change the path of the robot instead of changing the robot which allowed us to code the game in time. </a:t>
            </a:r>
          </a:p>
          <a:p>
            <a:r>
              <a:rPr lang="en-US"/>
              <a:t>Another problem was the fact that we did not have enough proof of progressive testing but now we have a logbook that is in the documentation </a:t>
            </a:r>
          </a:p>
          <a:p>
            <a:r>
              <a:rPr lang="en-US"/>
              <a:t>Communication - Last year we found that communicating was really hard especially through emails so this year we decided to have a whatsapp group chat and a discord group chat where we can talk and send photos, videos and communicate. Our Discord group has anouncement, general, programming, mechanical, innovations and a pictures group as well as a voice chat for calls.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used things and lessons we learnt from last year: </a:t>
            </a:r>
          </a:p>
          <a:p>
            <a:endParaRPr lang="en-US"/>
          </a:p>
          <a:p>
            <a:r>
              <a:rPr lang="en-US"/>
              <a:t>Robot problems - Last year, we didn’t do very well at nationals for the robot game because we changed the whole robot and didn’t have enough time to code it so this year we decided to change the path of the robot instead of changing the robot which allowed us to code the game in time. </a:t>
            </a:r>
          </a:p>
          <a:p>
            <a:r>
              <a:rPr lang="en-US"/>
              <a:t>Another problem was the fact that we did not have enough proof of progressive testing but now we have a logbook that is in the documentation </a:t>
            </a:r>
          </a:p>
          <a:p>
            <a:r>
              <a:rPr lang="en-US"/>
              <a:t>Communication - Last year we found that communicating was really hard especially through emails so this year we decided to have a whatsapp group chat and a discord group chat where we can talk and send photos, videos and communicate. Our Discord group has anouncement, general, programming, mechanical, innovations and a pictures group as well as a voice chat for calls.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4.pn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5.png"/><Relationship Id="rId5" Type="http://schemas.openxmlformats.org/officeDocument/2006/relationships/image" Target="../media/image13.svg"/><Relationship Id="rId10" Type="http://schemas.openxmlformats.org/officeDocument/2006/relationships/image" Target="../media/image27.jpeg"/><Relationship Id="rId4" Type="http://schemas.openxmlformats.org/officeDocument/2006/relationships/image" Target="../media/image12.png"/><Relationship Id="rId9"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31.jpe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35.jpe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image" Target="../media/image7.png"/><Relationship Id="rId5" Type="http://schemas.openxmlformats.org/officeDocument/2006/relationships/image" Target="../media/image37.jpe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9.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6.png"/><Relationship Id="rId2" Type="http://schemas.openxmlformats.org/officeDocument/2006/relationships/image" Target="../media/image10.png"/><Relationship Id="rId16"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7.png"/><Relationship Id="rId5" Type="http://schemas.openxmlformats.org/officeDocument/2006/relationships/image" Target="../media/image13.svg"/><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image" Target="../media/image12.png"/><Relationship Id="rId9" Type="http://schemas.openxmlformats.org/officeDocument/2006/relationships/image" Target="../media/image2.png"/><Relationship Id="rId1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9.png"/><Relationship Id="rId4" Type="http://schemas.openxmlformats.org/officeDocument/2006/relationships/image" Target="../media/image11.sv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4.png"/><Relationship Id="rId4" Type="http://schemas.openxmlformats.org/officeDocument/2006/relationships/image" Target="../media/image11.svg"/><Relationship Id="rId9"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png"/><Relationship Id="rId5" Type="http://schemas.openxmlformats.org/officeDocument/2006/relationships/image" Target="../media/image13.svg"/><Relationship Id="rId10" Type="http://schemas.openxmlformats.org/officeDocument/2006/relationships/image" Target="../media/image39.png"/><Relationship Id="rId4" Type="http://schemas.openxmlformats.org/officeDocument/2006/relationships/image" Target="../media/image12.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7.jpeg"/><Relationship Id="rId2" Type="http://schemas.microsoft.com/office/2007/relationships/media" Target="../media/media6.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9.png"/></Relationships>
</file>

<file path=ppt/slides/_rels/slide2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48.jpe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sv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3.png"/><Relationship Id="rId18" Type="http://schemas.openxmlformats.org/officeDocument/2006/relationships/image" Target="../media/image3.png"/><Relationship Id="rId3" Type="http://schemas.openxmlformats.org/officeDocument/2006/relationships/image" Target="../media/image10.png"/><Relationship Id="rId21" Type="http://schemas.openxmlformats.org/officeDocument/2006/relationships/image" Target="../media/image6.png"/><Relationship Id="rId7" Type="http://schemas.openxmlformats.org/officeDocument/2006/relationships/image" Target="../media/image14.png"/><Relationship Id="rId12" Type="http://schemas.openxmlformats.org/officeDocument/2006/relationships/image" Target="../media/image52.jpeg"/><Relationship Id="rId17" Type="http://schemas.openxmlformats.org/officeDocument/2006/relationships/image" Target="../media/image2.png"/><Relationship Id="rId2" Type="http://schemas.openxmlformats.org/officeDocument/2006/relationships/notesSlide" Target="../notesSlides/notesSlide7.xml"/><Relationship Id="rId16" Type="http://schemas.openxmlformats.org/officeDocument/2006/relationships/image" Target="../media/image55.jpe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51.jpeg"/><Relationship Id="rId24" Type="http://schemas.openxmlformats.org/officeDocument/2006/relationships/image" Target="../media/image9.png"/><Relationship Id="rId5" Type="http://schemas.openxmlformats.org/officeDocument/2006/relationships/image" Target="../media/image12.png"/><Relationship Id="rId15" Type="http://schemas.openxmlformats.org/officeDocument/2006/relationships/image" Target="../media/image54.jpeg"/><Relationship Id="rId23" Type="http://schemas.openxmlformats.org/officeDocument/2006/relationships/image" Target="../media/image8.png"/><Relationship Id="rId10" Type="http://schemas.openxmlformats.org/officeDocument/2006/relationships/image" Target="../media/image50.jpeg"/><Relationship Id="rId19" Type="http://schemas.openxmlformats.org/officeDocument/2006/relationships/image" Target="../media/image4.png"/><Relationship Id="rId4" Type="http://schemas.openxmlformats.org/officeDocument/2006/relationships/image" Target="../media/image11.svg"/><Relationship Id="rId9" Type="http://schemas.openxmlformats.org/officeDocument/2006/relationships/image" Target="../media/image49.jpeg"/><Relationship Id="rId14" Type="http://schemas.openxmlformats.org/officeDocument/2006/relationships/image" Target="../media/image53.jpeg"/><Relationship Id="rId22"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4.png"/><Relationship Id="rId18" Type="http://schemas.openxmlformats.org/officeDocument/2006/relationships/image" Target="../media/image63.svg"/><Relationship Id="rId26" Type="http://schemas.openxmlformats.org/officeDocument/2006/relationships/image" Target="../media/image71.jpeg"/><Relationship Id="rId3" Type="http://schemas.microsoft.com/office/2007/relationships/media" Target="../media/media8.mp4"/><Relationship Id="rId21" Type="http://schemas.openxmlformats.org/officeDocument/2006/relationships/image" Target="../media/image66.png"/><Relationship Id="rId7" Type="http://schemas.openxmlformats.org/officeDocument/2006/relationships/image" Target="../media/image10.png"/><Relationship Id="rId12" Type="http://schemas.openxmlformats.org/officeDocument/2006/relationships/image" Target="../media/image13.svg"/><Relationship Id="rId17" Type="http://schemas.openxmlformats.org/officeDocument/2006/relationships/image" Target="../media/image62.png"/><Relationship Id="rId25" Type="http://schemas.openxmlformats.org/officeDocument/2006/relationships/image" Target="../media/image70.jpeg"/><Relationship Id="rId2" Type="http://schemas.microsoft.com/office/2007/relationships/media" Target="../media/media7.mp4"/><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video" Target="NULL" TargetMode="External"/><Relationship Id="rId6" Type="http://schemas.openxmlformats.org/officeDocument/2006/relationships/image" Target="../media/image57.png"/><Relationship Id="rId11" Type="http://schemas.openxmlformats.org/officeDocument/2006/relationships/image" Target="../media/image12.png"/><Relationship Id="rId24" Type="http://schemas.openxmlformats.org/officeDocument/2006/relationships/image" Target="../media/image69.png"/><Relationship Id="rId5" Type="http://schemas.openxmlformats.org/officeDocument/2006/relationships/slideLayout" Target="../slideLayouts/slideLayout7.xml"/><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9.svg"/><Relationship Id="rId19" Type="http://schemas.openxmlformats.org/officeDocument/2006/relationships/image" Target="../media/image64.png"/><Relationship Id="rId4" Type="http://schemas.openxmlformats.org/officeDocument/2006/relationships/video" Target="../media/media8.mp4"/><Relationship Id="rId9" Type="http://schemas.openxmlformats.org/officeDocument/2006/relationships/image" Target="../media/image58.png"/><Relationship Id="rId14" Type="http://schemas.openxmlformats.org/officeDocument/2006/relationships/image" Target="../media/image15.svg"/><Relationship Id="rId22"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1.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sv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536621" cy="10287000"/>
          </a:xfrm>
          <a:custGeom>
            <a:avLst/>
            <a:gdLst/>
            <a:ahLst/>
            <a:cxnLst/>
            <a:rect l="l" t="t" r="r" b="b"/>
            <a:pathLst>
              <a:path w="18536621" h="10287000">
                <a:moveTo>
                  <a:pt x="0" y="0"/>
                </a:moveTo>
                <a:lnTo>
                  <a:pt x="18536621" y="0"/>
                </a:lnTo>
                <a:lnTo>
                  <a:pt x="18536621" y="10287000"/>
                </a:lnTo>
                <a:lnTo>
                  <a:pt x="0" y="10287000"/>
                </a:lnTo>
                <a:lnTo>
                  <a:pt x="0" y="0"/>
                </a:lnTo>
                <a:close/>
              </a:path>
            </a:pathLst>
          </a:custGeom>
          <a:blipFill>
            <a:blip r:embed="rId2"/>
            <a:stretch>
              <a:fillRect t="-679" b="-679"/>
            </a:stretch>
          </a:blipFill>
        </p:spPr>
        <p:txBody>
          <a:bodyPr/>
          <a:lstStyle/>
          <a:p>
            <a:endParaRPr lang="en-AU"/>
          </a:p>
        </p:txBody>
      </p:sp>
      <p:grpSp>
        <p:nvGrpSpPr>
          <p:cNvPr id="3" name="Group 3"/>
          <p:cNvGrpSpPr/>
          <p:nvPr/>
        </p:nvGrpSpPr>
        <p:grpSpPr>
          <a:xfrm>
            <a:off x="-1105177" y="-861239"/>
            <a:ext cx="14026226" cy="3299294"/>
            <a:chOff x="0" y="0"/>
            <a:chExt cx="2640833" cy="621185"/>
          </a:xfrm>
        </p:grpSpPr>
        <p:sp>
          <p:nvSpPr>
            <p:cNvPr id="4" name="Freeform 4"/>
            <p:cNvSpPr/>
            <p:nvPr/>
          </p:nvSpPr>
          <p:spPr>
            <a:xfrm>
              <a:off x="0" y="0"/>
              <a:ext cx="2640833" cy="621185"/>
            </a:xfrm>
            <a:custGeom>
              <a:avLst/>
              <a:gdLst/>
              <a:ahLst/>
              <a:cxnLst/>
              <a:rect l="l" t="t" r="r" b="b"/>
              <a:pathLst>
                <a:path w="2640833" h="621185">
                  <a:moveTo>
                    <a:pt x="55196" y="0"/>
                  </a:moveTo>
                  <a:lnTo>
                    <a:pt x="2585637" y="0"/>
                  </a:lnTo>
                  <a:cubicBezTo>
                    <a:pt x="2600276" y="0"/>
                    <a:pt x="2614315" y="5815"/>
                    <a:pt x="2624667" y="16167"/>
                  </a:cubicBezTo>
                  <a:cubicBezTo>
                    <a:pt x="2635018" y="26518"/>
                    <a:pt x="2640833" y="40557"/>
                    <a:pt x="2640833" y="55196"/>
                  </a:cubicBezTo>
                  <a:lnTo>
                    <a:pt x="2640833" y="565989"/>
                  </a:lnTo>
                  <a:cubicBezTo>
                    <a:pt x="2640833" y="580628"/>
                    <a:pt x="2635018" y="594668"/>
                    <a:pt x="2624667" y="605019"/>
                  </a:cubicBezTo>
                  <a:cubicBezTo>
                    <a:pt x="2614315" y="615370"/>
                    <a:pt x="2600276" y="621185"/>
                    <a:pt x="2585637" y="621185"/>
                  </a:cubicBezTo>
                  <a:lnTo>
                    <a:pt x="55196" y="621185"/>
                  </a:lnTo>
                  <a:cubicBezTo>
                    <a:pt x="40557" y="621185"/>
                    <a:pt x="26518" y="615370"/>
                    <a:pt x="16167" y="605019"/>
                  </a:cubicBezTo>
                  <a:cubicBezTo>
                    <a:pt x="5815" y="594668"/>
                    <a:pt x="0" y="580628"/>
                    <a:pt x="0" y="565989"/>
                  </a:cubicBezTo>
                  <a:lnTo>
                    <a:pt x="0" y="55196"/>
                  </a:lnTo>
                  <a:cubicBezTo>
                    <a:pt x="0" y="40557"/>
                    <a:pt x="5815" y="26518"/>
                    <a:pt x="16167" y="16167"/>
                  </a:cubicBezTo>
                  <a:cubicBezTo>
                    <a:pt x="26518" y="5815"/>
                    <a:pt x="40557" y="0"/>
                    <a:pt x="55196" y="0"/>
                  </a:cubicBezTo>
                  <a:close/>
                </a:path>
              </a:pathLst>
            </a:custGeom>
            <a:solidFill>
              <a:srgbClr val="FFFFFF">
                <a:alpha val="28627"/>
              </a:srgbClr>
            </a:solidFill>
          </p:spPr>
          <p:txBody>
            <a:bodyPr/>
            <a:lstStyle/>
            <a:p>
              <a:endParaRPr lang="en-AU"/>
            </a:p>
          </p:txBody>
        </p:sp>
        <p:sp>
          <p:nvSpPr>
            <p:cNvPr id="5" name="TextBox 5"/>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6" name="Freeform 6"/>
          <p:cNvSpPr/>
          <p:nvPr/>
        </p:nvSpPr>
        <p:spPr>
          <a:xfrm>
            <a:off x="7782559" y="495327"/>
            <a:ext cx="1668240" cy="1668240"/>
          </a:xfrm>
          <a:custGeom>
            <a:avLst/>
            <a:gdLst/>
            <a:ahLst/>
            <a:cxnLst/>
            <a:rect l="l" t="t" r="r" b="b"/>
            <a:pathLst>
              <a:path w="1668240" h="1668240">
                <a:moveTo>
                  <a:pt x="0" y="0"/>
                </a:moveTo>
                <a:lnTo>
                  <a:pt x="1668239" y="0"/>
                </a:lnTo>
                <a:lnTo>
                  <a:pt x="1668239" y="1668240"/>
                </a:lnTo>
                <a:lnTo>
                  <a:pt x="0" y="1668240"/>
                </a:lnTo>
                <a:lnTo>
                  <a:pt x="0" y="0"/>
                </a:lnTo>
                <a:close/>
              </a:path>
            </a:pathLst>
          </a:custGeom>
          <a:blipFill>
            <a:blip r:embed="rId3"/>
            <a:stretch>
              <a:fillRect/>
            </a:stretch>
          </a:blipFill>
        </p:spPr>
        <p:txBody>
          <a:bodyPr/>
          <a:lstStyle/>
          <a:p>
            <a:endParaRPr lang="en-AU"/>
          </a:p>
        </p:txBody>
      </p:sp>
      <p:sp>
        <p:nvSpPr>
          <p:cNvPr id="7" name="Freeform 7"/>
          <p:cNvSpPr/>
          <p:nvPr/>
        </p:nvSpPr>
        <p:spPr>
          <a:xfrm>
            <a:off x="6107743" y="450138"/>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4"/>
            <a:stretch>
              <a:fillRect/>
            </a:stretch>
          </a:blipFill>
        </p:spPr>
        <p:txBody>
          <a:bodyPr/>
          <a:lstStyle/>
          <a:p>
            <a:endParaRPr lang="en-AU"/>
          </a:p>
        </p:txBody>
      </p:sp>
      <p:sp>
        <p:nvSpPr>
          <p:cNvPr id="8" name="Freeform 8"/>
          <p:cNvSpPr/>
          <p:nvPr/>
        </p:nvSpPr>
        <p:spPr>
          <a:xfrm>
            <a:off x="1525717" y="450138"/>
            <a:ext cx="1720006" cy="1720006"/>
          </a:xfrm>
          <a:custGeom>
            <a:avLst/>
            <a:gdLst/>
            <a:ahLst/>
            <a:cxnLst/>
            <a:rect l="l" t="t" r="r" b="b"/>
            <a:pathLst>
              <a:path w="1720006" h="1720006">
                <a:moveTo>
                  <a:pt x="0" y="0"/>
                </a:moveTo>
                <a:lnTo>
                  <a:pt x="1720006" y="0"/>
                </a:lnTo>
                <a:lnTo>
                  <a:pt x="1720006" y="1720006"/>
                </a:lnTo>
                <a:lnTo>
                  <a:pt x="0" y="1720006"/>
                </a:lnTo>
                <a:lnTo>
                  <a:pt x="0" y="0"/>
                </a:lnTo>
                <a:close/>
              </a:path>
            </a:pathLst>
          </a:custGeom>
          <a:blipFill>
            <a:blip r:embed="rId5"/>
            <a:stretch>
              <a:fillRect/>
            </a:stretch>
          </a:blipFill>
        </p:spPr>
        <p:txBody>
          <a:bodyPr/>
          <a:lstStyle/>
          <a:p>
            <a:endParaRPr lang="en-AU"/>
          </a:p>
        </p:txBody>
      </p:sp>
      <p:sp>
        <p:nvSpPr>
          <p:cNvPr id="9" name="Freeform 9"/>
          <p:cNvSpPr/>
          <p:nvPr/>
        </p:nvSpPr>
        <p:spPr>
          <a:xfrm>
            <a:off x="188417" y="450183"/>
            <a:ext cx="1674816" cy="1674816"/>
          </a:xfrm>
          <a:custGeom>
            <a:avLst/>
            <a:gdLst/>
            <a:ahLst/>
            <a:cxnLst/>
            <a:rect l="l" t="t" r="r" b="b"/>
            <a:pathLst>
              <a:path w="1674816" h="1674816">
                <a:moveTo>
                  <a:pt x="0" y="0"/>
                </a:moveTo>
                <a:lnTo>
                  <a:pt x="1674817" y="0"/>
                </a:lnTo>
                <a:lnTo>
                  <a:pt x="1674817" y="1674816"/>
                </a:lnTo>
                <a:lnTo>
                  <a:pt x="0" y="1674816"/>
                </a:lnTo>
                <a:lnTo>
                  <a:pt x="0" y="0"/>
                </a:lnTo>
                <a:close/>
              </a:path>
            </a:pathLst>
          </a:custGeom>
          <a:blipFill>
            <a:blip r:embed="rId6"/>
            <a:stretch>
              <a:fillRect/>
            </a:stretch>
          </a:blipFill>
        </p:spPr>
        <p:txBody>
          <a:bodyPr/>
          <a:lstStyle/>
          <a:p>
            <a:endParaRPr lang="en-AU"/>
          </a:p>
        </p:txBody>
      </p:sp>
      <p:sp>
        <p:nvSpPr>
          <p:cNvPr id="10" name="Freeform 10"/>
          <p:cNvSpPr/>
          <p:nvPr/>
        </p:nvSpPr>
        <p:spPr>
          <a:xfrm>
            <a:off x="10932941" y="495327"/>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7"/>
            <a:stretch>
              <a:fillRect/>
            </a:stretch>
          </a:blipFill>
        </p:spPr>
        <p:txBody>
          <a:bodyPr/>
          <a:lstStyle/>
          <a:p>
            <a:endParaRPr lang="en-AU"/>
          </a:p>
        </p:txBody>
      </p:sp>
      <p:sp>
        <p:nvSpPr>
          <p:cNvPr id="11" name="Freeform 11"/>
          <p:cNvSpPr/>
          <p:nvPr/>
        </p:nvSpPr>
        <p:spPr>
          <a:xfrm>
            <a:off x="2884126" y="450138"/>
            <a:ext cx="1674816" cy="1674816"/>
          </a:xfrm>
          <a:custGeom>
            <a:avLst/>
            <a:gdLst/>
            <a:ahLst/>
            <a:cxnLst/>
            <a:rect l="l" t="t" r="r" b="b"/>
            <a:pathLst>
              <a:path w="1674816" h="1674816">
                <a:moveTo>
                  <a:pt x="0" y="0"/>
                </a:moveTo>
                <a:lnTo>
                  <a:pt x="1674817" y="0"/>
                </a:lnTo>
                <a:lnTo>
                  <a:pt x="1674817" y="1674816"/>
                </a:lnTo>
                <a:lnTo>
                  <a:pt x="0" y="1674816"/>
                </a:lnTo>
                <a:lnTo>
                  <a:pt x="0" y="0"/>
                </a:lnTo>
                <a:close/>
              </a:path>
            </a:pathLst>
          </a:custGeom>
          <a:blipFill>
            <a:blip r:embed="rId8"/>
            <a:stretch>
              <a:fillRect/>
            </a:stretch>
          </a:blipFill>
        </p:spPr>
        <p:txBody>
          <a:bodyPr/>
          <a:lstStyle/>
          <a:p>
            <a:endParaRPr lang="en-AU"/>
          </a:p>
        </p:txBody>
      </p:sp>
      <p:sp>
        <p:nvSpPr>
          <p:cNvPr id="12" name="Freeform 12"/>
          <p:cNvSpPr/>
          <p:nvPr/>
        </p:nvSpPr>
        <p:spPr>
          <a:xfrm>
            <a:off x="9258125" y="450138"/>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9"/>
            <a:stretch>
              <a:fillRect/>
            </a:stretch>
          </a:blipFill>
        </p:spPr>
        <p:txBody>
          <a:bodyPr/>
          <a:lstStyle/>
          <a:p>
            <a:endParaRPr lang="en-AU"/>
          </a:p>
        </p:txBody>
      </p:sp>
      <p:sp>
        <p:nvSpPr>
          <p:cNvPr id="13" name="Freeform 13"/>
          <p:cNvSpPr/>
          <p:nvPr/>
        </p:nvSpPr>
        <p:spPr>
          <a:xfrm>
            <a:off x="4558943" y="203032"/>
            <a:ext cx="1910094" cy="1967111"/>
          </a:xfrm>
          <a:custGeom>
            <a:avLst/>
            <a:gdLst/>
            <a:ahLst/>
            <a:cxnLst/>
            <a:rect l="l" t="t" r="r" b="b"/>
            <a:pathLst>
              <a:path w="1910094" h="1967111">
                <a:moveTo>
                  <a:pt x="0" y="0"/>
                </a:moveTo>
                <a:lnTo>
                  <a:pt x="1910093" y="0"/>
                </a:lnTo>
                <a:lnTo>
                  <a:pt x="1910093" y="1967112"/>
                </a:lnTo>
                <a:lnTo>
                  <a:pt x="0" y="1967112"/>
                </a:lnTo>
                <a:lnTo>
                  <a:pt x="0" y="0"/>
                </a:lnTo>
                <a:close/>
              </a:path>
            </a:pathLst>
          </a:custGeom>
          <a:blipFill>
            <a:blip r:embed="rId10"/>
            <a:stretch>
              <a:fillRect/>
            </a:stretch>
          </a:blipFill>
        </p:spPr>
        <p:txBody>
          <a:bodyPr/>
          <a:lstStyle/>
          <a:p>
            <a:endParaRPr lang="en-AU"/>
          </a:p>
        </p:txBody>
      </p:sp>
      <p:grpSp>
        <p:nvGrpSpPr>
          <p:cNvPr id="14" name="Group 14"/>
          <p:cNvGrpSpPr/>
          <p:nvPr/>
        </p:nvGrpSpPr>
        <p:grpSpPr>
          <a:xfrm>
            <a:off x="614833" y="6227848"/>
            <a:ext cx="14026226" cy="3299294"/>
            <a:chOff x="0" y="0"/>
            <a:chExt cx="2640833" cy="621185"/>
          </a:xfrm>
        </p:grpSpPr>
        <p:sp>
          <p:nvSpPr>
            <p:cNvPr id="15" name="Freeform 15"/>
            <p:cNvSpPr/>
            <p:nvPr/>
          </p:nvSpPr>
          <p:spPr>
            <a:xfrm>
              <a:off x="0" y="0"/>
              <a:ext cx="2640833" cy="621185"/>
            </a:xfrm>
            <a:custGeom>
              <a:avLst/>
              <a:gdLst/>
              <a:ahLst/>
              <a:cxnLst/>
              <a:rect l="l" t="t" r="r" b="b"/>
              <a:pathLst>
                <a:path w="2640833" h="621185">
                  <a:moveTo>
                    <a:pt x="55196" y="0"/>
                  </a:moveTo>
                  <a:lnTo>
                    <a:pt x="2585637" y="0"/>
                  </a:lnTo>
                  <a:cubicBezTo>
                    <a:pt x="2600276" y="0"/>
                    <a:pt x="2614315" y="5815"/>
                    <a:pt x="2624667" y="16167"/>
                  </a:cubicBezTo>
                  <a:cubicBezTo>
                    <a:pt x="2635018" y="26518"/>
                    <a:pt x="2640833" y="40557"/>
                    <a:pt x="2640833" y="55196"/>
                  </a:cubicBezTo>
                  <a:lnTo>
                    <a:pt x="2640833" y="565989"/>
                  </a:lnTo>
                  <a:cubicBezTo>
                    <a:pt x="2640833" y="580628"/>
                    <a:pt x="2635018" y="594668"/>
                    <a:pt x="2624667" y="605019"/>
                  </a:cubicBezTo>
                  <a:cubicBezTo>
                    <a:pt x="2614315" y="615370"/>
                    <a:pt x="2600276" y="621185"/>
                    <a:pt x="2585637" y="621185"/>
                  </a:cubicBezTo>
                  <a:lnTo>
                    <a:pt x="55196" y="621185"/>
                  </a:lnTo>
                  <a:cubicBezTo>
                    <a:pt x="40557" y="621185"/>
                    <a:pt x="26518" y="615370"/>
                    <a:pt x="16167" y="605019"/>
                  </a:cubicBezTo>
                  <a:cubicBezTo>
                    <a:pt x="5815" y="594668"/>
                    <a:pt x="0" y="580628"/>
                    <a:pt x="0" y="565989"/>
                  </a:cubicBezTo>
                  <a:lnTo>
                    <a:pt x="0" y="55196"/>
                  </a:lnTo>
                  <a:cubicBezTo>
                    <a:pt x="0" y="40557"/>
                    <a:pt x="5815" y="26518"/>
                    <a:pt x="16167" y="16167"/>
                  </a:cubicBezTo>
                  <a:cubicBezTo>
                    <a:pt x="26518" y="5815"/>
                    <a:pt x="40557" y="0"/>
                    <a:pt x="55196" y="0"/>
                  </a:cubicBezTo>
                  <a:close/>
                </a:path>
              </a:pathLst>
            </a:custGeom>
            <a:solidFill>
              <a:srgbClr val="609C45">
                <a:alpha val="72941"/>
              </a:srgbClr>
            </a:solidFill>
          </p:spPr>
          <p:txBody>
            <a:bodyPr/>
            <a:lstStyle/>
            <a:p>
              <a:endParaRPr lang="en-AU"/>
            </a:p>
          </p:txBody>
        </p:sp>
        <p:sp>
          <p:nvSpPr>
            <p:cNvPr id="16" name="TextBox 16"/>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17" name="TextBox 17"/>
          <p:cNvSpPr txBox="1"/>
          <p:nvPr/>
        </p:nvSpPr>
        <p:spPr>
          <a:xfrm>
            <a:off x="1028700" y="6050884"/>
            <a:ext cx="13005650" cy="3186498"/>
          </a:xfrm>
          <a:prstGeom prst="rect">
            <a:avLst/>
          </a:prstGeom>
        </p:spPr>
        <p:txBody>
          <a:bodyPr lIns="0" tIns="0" rIns="0" bIns="0" rtlCol="0" anchor="t">
            <a:spAutoFit/>
          </a:bodyPr>
          <a:lstStyle/>
          <a:p>
            <a:pPr algn="l">
              <a:lnSpc>
                <a:spcPts val="26320"/>
              </a:lnSpc>
              <a:spcBef>
                <a:spcPct val="0"/>
              </a:spcBef>
            </a:pPr>
            <a:r>
              <a:rPr lang="en-US" sz="17905">
                <a:solidFill>
                  <a:srgbClr val="FFFFFF"/>
                </a:solidFill>
                <a:latin typeface="Norwester"/>
                <a:ea typeface="Norwester"/>
                <a:cs typeface="Norwester"/>
                <a:sym typeface="Norwester"/>
              </a:rPr>
              <a:t>Robot Design</a:t>
            </a:r>
          </a:p>
        </p:txBody>
      </p:sp>
      <p:grpSp>
        <p:nvGrpSpPr>
          <p:cNvPr id="18" name="Group 18"/>
          <p:cNvGrpSpPr/>
          <p:nvPr/>
        </p:nvGrpSpPr>
        <p:grpSpPr>
          <a:xfrm>
            <a:off x="12252652" y="4824607"/>
            <a:ext cx="5604548" cy="2104675"/>
            <a:chOff x="0" y="0"/>
            <a:chExt cx="1677684" cy="630020"/>
          </a:xfrm>
        </p:grpSpPr>
        <p:sp>
          <p:nvSpPr>
            <p:cNvPr id="19" name="Freeform 19"/>
            <p:cNvSpPr/>
            <p:nvPr/>
          </p:nvSpPr>
          <p:spPr>
            <a:xfrm>
              <a:off x="0" y="0"/>
              <a:ext cx="1677684" cy="630020"/>
            </a:xfrm>
            <a:custGeom>
              <a:avLst/>
              <a:gdLst/>
              <a:ahLst/>
              <a:cxnLst/>
              <a:rect l="l" t="t" r="r" b="b"/>
              <a:pathLst>
                <a:path w="1677684" h="630020">
                  <a:moveTo>
                    <a:pt x="1677684" y="0"/>
                  </a:moveTo>
                  <a:lnTo>
                    <a:pt x="0" y="0"/>
                  </a:lnTo>
                  <a:lnTo>
                    <a:pt x="0" y="442060"/>
                  </a:lnTo>
                  <a:lnTo>
                    <a:pt x="157480" y="442060"/>
                  </a:lnTo>
                  <a:lnTo>
                    <a:pt x="157480" y="630020"/>
                  </a:lnTo>
                  <a:lnTo>
                    <a:pt x="463550" y="442060"/>
                  </a:lnTo>
                  <a:lnTo>
                    <a:pt x="1677684" y="442060"/>
                  </a:lnTo>
                  <a:lnTo>
                    <a:pt x="1677684" y="0"/>
                  </a:lnTo>
                  <a:close/>
                </a:path>
              </a:pathLst>
            </a:custGeom>
            <a:solidFill>
              <a:srgbClr val="FFC600"/>
            </a:solidFill>
            <a:ln cap="sq">
              <a:noFill/>
              <a:prstDash val="solid"/>
              <a:miter/>
            </a:ln>
          </p:spPr>
          <p:txBody>
            <a:bodyPr/>
            <a:lstStyle/>
            <a:p>
              <a:endParaRPr lang="en-AU"/>
            </a:p>
          </p:txBody>
        </p:sp>
        <p:sp>
          <p:nvSpPr>
            <p:cNvPr id="20" name="TextBox 20"/>
            <p:cNvSpPr txBox="1"/>
            <p:nvPr/>
          </p:nvSpPr>
          <p:spPr>
            <a:xfrm>
              <a:off x="0" y="-95250"/>
              <a:ext cx="1677684" cy="534770"/>
            </a:xfrm>
            <a:prstGeom prst="rect">
              <a:avLst/>
            </a:prstGeom>
          </p:spPr>
          <p:txBody>
            <a:bodyPr lIns="50800" tIns="50800" rIns="50800" bIns="50800" rtlCol="0" anchor="ctr"/>
            <a:lstStyle/>
            <a:p>
              <a:pPr algn="ctr">
                <a:lnSpc>
                  <a:spcPts val="6299"/>
                </a:lnSpc>
              </a:pPr>
              <a:r>
                <a:rPr lang="en-US" sz="4500">
                  <a:solidFill>
                    <a:srgbClr val="000000"/>
                  </a:solidFill>
                  <a:latin typeface="DejaVu Serif"/>
                  <a:ea typeface="DejaVu Serif"/>
                  <a:cs typeface="DejaVu Serif"/>
                  <a:sym typeface="DejaVu Serif"/>
                </a:rPr>
                <a:t>By </a:t>
              </a:r>
              <a:r>
                <a:rPr lang="en-US" sz="4500" i="1">
                  <a:solidFill>
                    <a:srgbClr val="000000"/>
                  </a:solidFill>
                  <a:latin typeface="DejaVu Serif Italics"/>
                  <a:ea typeface="DejaVu Serif Italics"/>
                  <a:cs typeface="DejaVu Serif Italics"/>
                  <a:sym typeface="DejaVu Serif Italics"/>
                </a:rPr>
                <a:t>Lebob 2025</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65882"/>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5405967" y="1042386"/>
            <a:ext cx="7476067" cy="1675718"/>
          </a:xfrm>
          <a:prstGeom prst="rect">
            <a:avLst/>
          </a:prstGeom>
        </p:spPr>
        <p:txBody>
          <a:bodyPr lIns="0" tIns="0" rIns="0" bIns="0" rtlCol="0" anchor="t">
            <a:spAutoFit/>
          </a:bodyPr>
          <a:lstStyle/>
          <a:p>
            <a:pPr marL="0" lvl="0" indent="0" algn="ctr">
              <a:lnSpc>
                <a:spcPts val="13687"/>
              </a:lnSpc>
              <a:spcBef>
                <a:spcPct val="0"/>
              </a:spcBef>
            </a:pPr>
            <a:r>
              <a:rPr lang="en-US" sz="9776">
                <a:solidFill>
                  <a:srgbClr val="000000"/>
                </a:solidFill>
                <a:latin typeface="Norwester"/>
                <a:ea typeface="Norwester"/>
                <a:cs typeface="Norwester"/>
                <a:sym typeface="Norwester"/>
              </a:rPr>
              <a:t>Issues &amp; Fixes</a:t>
            </a:r>
          </a:p>
        </p:txBody>
      </p:sp>
      <p:sp>
        <p:nvSpPr>
          <p:cNvPr id="13" name="TextBox 13"/>
          <p:cNvSpPr txBox="1"/>
          <p:nvPr/>
        </p:nvSpPr>
        <p:spPr>
          <a:xfrm>
            <a:off x="1758539" y="2632379"/>
            <a:ext cx="14770923" cy="6243719"/>
          </a:xfrm>
          <a:prstGeom prst="rect">
            <a:avLst/>
          </a:prstGeom>
        </p:spPr>
        <p:txBody>
          <a:bodyPr lIns="0" tIns="0" rIns="0" bIns="0" rtlCol="0" anchor="t">
            <a:spAutoFit/>
          </a:bodyPr>
          <a:lstStyle/>
          <a:p>
            <a:pPr algn="l">
              <a:lnSpc>
                <a:spcPts val="5508"/>
              </a:lnSpc>
            </a:pPr>
            <a:r>
              <a:rPr lang="en-US" sz="3934" b="1">
                <a:solidFill>
                  <a:srgbClr val="000000"/>
                </a:solidFill>
                <a:latin typeface="DejaVu Serif Bold"/>
                <a:ea typeface="DejaVu Serif Bold"/>
                <a:cs typeface="DejaVu Serif Bold"/>
                <a:sym typeface="DejaVu Serif Bold"/>
              </a:rPr>
              <a:t>Issue:</a:t>
            </a:r>
            <a:r>
              <a:rPr lang="en-US" sz="3934">
                <a:solidFill>
                  <a:srgbClr val="000000"/>
                </a:solidFill>
                <a:latin typeface="DejaVu Serif"/>
                <a:ea typeface="DejaVu Serif"/>
                <a:cs typeface="DejaVu Serif"/>
                <a:sym typeface="DejaVu Serif"/>
              </a:rPr>
              <a:t> The centre of gravity of the robot was too high. </a:t>
            </a:r>
            <a:r>
              <a:rPr lang="en-US" sz="3934" b="1">
                <a:solidFill>
                  <a:srgbClr val="000000"/>
                </a:solidFill>
                <a:latin typeface="DejaVu Serif Bold"/>
                <a:ea typeface="DejaVu Serif Bold"/>
                <a:cs typeface="DejaVu Serif Bold"/>
                <a:sym typeface="DejaVu Serif Bold"/>
              </a:rPr>
              <a:t>Effect</a:t>
            </a:r>
            <a:r>
              <a:rPr lang="en-US" sz="3934">
                <a:solidFill>
                  <a:srgbClr val="000000"/>
                </a:solidFill>
                <a:latin typeface="DejaVu Serif"/>
                <a:ea typeface="DejaVu Serif"/>
                <a:cs typeface="DejaVu Serif"/>
                <a:sym typeface="DejaVu Serif"/>
              </a:rPr>
              <a:t>: Inaccuracies in movement as the robot swayed when moving.</a:t>
            </a:r>
          </a:p>
          <a:p>
            <a:pPr algn="l">
              <a:lnSpc>
                <a:spcPts val="5508"/>
              </a:lnSpc>
            </a:pPr>
            <a:r>
              <a:rPr lang="en-US" sz="3934" b="1">
                <a:solidFill>
                  <a:srgbClr val="000000"/>
                </a:solidFill>
                <a:latin typeface="DejaVu Serif Bold"/>
                <a:ea typeface="DejaVu Serif Bold"/>
                <a:cs typeface="DejaVu Serif Bold"/>
                <a:sym typeface="DejaVu Serif Bold"/>
              </a:rPr>
              <a:t>Fix: </a:t>
            </a:r>
            <a:r>
              <a:rPr lang="en-US" sz="3934">
                <a:solidFill>
                  <a:srgbClr val="000000"/>
                </a:solidFill>
                <a:latin typeface="DejaVu Serif"/>
                <a:ea typeface="DejaVu Serif"/>
                <a:cs typeface="DejaVu Serif"/>
                <a:sym typeface="DejaVu Serif"/>
              </a:rPr>
              <a:t>Moved the heavy motors and hub down lower.</a:t>
            </a:r>
          </a:p>
          <a:p>
            <a:pPr algn="l">
              <a:lnSpc>
                <a:spcPts val="5508"/>
              </a:lnSpc>
            </a:pPr>
            <a:endParaRPr lang="en-US" sz="3934">
              <a:solidFill>
                <a:srgbClr val="000000"/>
              </a:solidFill>
              <a:latin typeface="DejaVu Serif"/>
              <a:ea typeface="DejaVu Serif"/>
              <a:cs typeface="DejaVu Serif"/>
              <a:sym typeface="DejaVu Serif"/>
            </a:endParaRPr>
          </a:p>
          <a:p>
            <a:pPr algn="l">
              <a:lnSpc>
                <a:spcPts val="5508"/>
              </a:lnSpc>
            </a:pPr>
            <a:r>
              <a:rPr lang="en-US" sz="3934" b="1">
                <a:solidFill>
                  <a:srgbClr val="000000"/>
                </a:solidFill>
                <a:latin typeface="DejaVu Serif Bold"/>
                <a:ea typeface="DejaVu Serif Bold"/>
                <a:cs typeface="DejaVu Serif Bold"/>
                <a:sym typeface="DejaVu Serif Bold"/>
              </a:rPr>
              <a:t>Issue: </a:t>
            </a:r>
            <a:r>
              <a:rPr lang="en-US" sz="3934">
                <a:solidFill>
                  <a:srgbClr val="000000"/>
                </a:solidFill>
                <a:latin typeface="DejaVu Serif"/>
                <a:ea typeface="DejaVu Serif"/>
                <a:cs typeface="DejaVu Serif"/>
                <a:sym typeface="DejaVu Serif"/>
              </a:rPr>
              <a:t>Gears were not connected well.</a:t>
            </a:r>
          </a:p>
          <a:p>
            <a:pPr algn="l">
              <a:lnSpc>
                <a:spcPts val="5508"/>
              </a:lnSpc>
            </a:pPr>
            <a:r>
              <a:rPr lang="en-US" sz="3934" b="1">
                <a:solidFill>
                  <a:srgbClr val="000000"/>
                </a:solidFill>
                <a:latin typeface="DejaVu Serif Bold"/>
                <a:ea typeface="DejaVu Serif Bold"/>
                <a:cs typeface="DejaVu Serif Bold"/>
                <a:sym typeface="DejaVu Serif Bold"/>
              </a:rPr>
              <a:t>Effect: </a:t>
            </a:r>
            <a:r>
              <a:rPr lang="en-US" sz="3934">
                <a:solidFill>
                  <a:srgbClr val="000000"/>
                </a:solidFill>
                <a:latin typeface="DejaVu Serif"/>
                <a:ea typeface="DejaVu Serif"/>
                <a:cs typeface="DejaVu Serif"/>
                <a:sym typeface="DejaVu Serif"/>
              </a:rPr>
              <a:t>Attachments on gears slipped, didn’t turn well.</a:t>
            </a:r>
          </a:p>
          <a:p>
            <a:pPr marL="0" lvl="1" indent="0" algn="l">
              <a:lnSpc>
                <a:spcPts val="5508"/>
              </a:lnSpc>
              <a:spcBef>
                <a:spcPct val="0"/>
              </a:spcBef>
            </a:pPr>
            <a:r>
              <a:rPr lang="en-US" sz="3934" b="1">
                <a:solidFill>
                  <a:srgbClr val="000000"/>
                </a:solidFill>
                <a:latin typeface="DejaVu Serif Bold"/>
                <a:ea typeface="DejaVu Serif Bold"/>
                <a:cs typeface="DejaVu Serif Bold"/>
                <a:sym typeface="DejaVu Serif Bold"/>
              </a:rPr>
              <a:t>Fix: </a:t>
            </a:r>
            <a:r>
              <a:rPr lang="en-US" sz="3934">
                <a:solidFill>
                  <a:srgbClr val="000000"/>
                </a:solidFill>
                <a:latin typeface="DejaVu Serif"/>
                <a:ea typeface="DejaVu Serif"/>
                <a:cs typeface="DejaVu Serif"/>
                <a:sym typeface="DejaVu Serif"/>
              </a:rPr>
              <a:t>Added pieces to pin down the gears and attachments. Reduced gear slippage.</a:t>
            </a:r>
          </a:p>
        </p:txBody>
      </p:sp>
      <p:sp>
        <p:nvSpPr>
          <p:cNvPr id="14" name="Freeform 14"/>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grpSp>
        <p:nvGrpSpPr>
          <p:cNvPr id="15" name="Group 15"/>
          <p:cNvGrpSpPr/>
          <p:nvPr/>
        </p:nvGrpSpPr>
        <p:grpSpPr>
          <a:xfrm>
            <a:off x="4709852" y="9327230"/>
            <a:ext cx="8868295" cy="670696"/>
            <a:chOff x="0" y="0"/>
            <a:chExt cx="2335683" cy="176644"/>
          </a:xfrm>
        </p:grpSpPr>
        <p:sp>
          <p:nvSpPr>
            <p:cNvPr id="16" name="Freeform 16"/>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17" name="TextBox 17"/>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4887982" y="9321265"/>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10 of the Robot Design file</a:t>
            </a:r>
          </a:p>
        </p:txBody>
      </p:sp>
      <p:sp>
        <p:nvSpPr>
          <p:cNvPr id="19" name="Freeform 19"/>
          <p:cNvSpPr/>
          <p:nvPr/>
        </p:nvSpPr>
        <p:spPr>
          <a:xfrm>
            <a:off x="15990501" y="643154"/>
            <a:ext cx="1674839" cy="1674839"/>
          </a:xfrm>
          <a:custGeom>
            <a:avLst/>
            <a:gdLst/>
            <a:ahLst/>
            <a:cxnLst/>
            <a:rect l="l" t="t" r="r" b="b"/>
            <a:pathLst>
              <a:path w="1674839" h="1674839">
                <a:moveTo>
                  <a:pt x="0" y="0"/>
                </a:moveTo>
                <a:lnTo>
                  <a:pt x="1674839" y="0"/>
                </a:lnTo>
                <a:lnTo>
                  <a:pt x="1674839" y="1674838"/>
                </a:lnTo>
                <a:lnTo>
                  <a:pt x="0" y="1674838"/>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6784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737204" y="2611429"/>
            <a:ext cx="9977697" cy="6365639"/>
          </a:xfrm>
          <a:prstGeom prst="rect">
            <a:avLst/>
          </a:prstGeom>
        </p:spPr>
        <p:txBody>
          <a:bodyPr lIns="0" tIns="0" rIns="0" bIns="0" rtlCol="0" anchor="t">
            <a:spAutoFit/>
          </a:bodyPr>
          <a:lstStyle/>
          <a:p>
            <a:pPr algn="l">
              <a:lnSpc>
                <a:spcPts val="5088"/>
              </a:lnSpc>
            </a:pPr>
            <a:r>
              <a:rPr lang="en-US" sz="3634" b="1">
                <a:solidFill>
                  <a:srgbClr val="000000"/>
                </a:solidFill>
                <a:latin typeface="DejaVu Serif Bold"/>
                <a:ea typeface="DejaVu Serif Bold"/>
                <a:cs typeface="DejaVu Serif Bold"/>
                <a:sym typeface="DejaVu Serif Bold"/>
              </a:rPr>
              <a:t>Issue</a:t>
            </a:r>
            <a:r>
              <a:rPr lang="en-US" sz="3634">
                <a:solidFill>
                  <a:srgbClr val="000000"/>
                </a:solidFill>
                <a:latin typeface="DejaVu Serif"/>
                <a:ea typeface="DejaVu Serif"/>
                <a:cs typeface="DejaVu Serif"/>
                <a:sym typeface="DejaVu Serif"/>
              </a:rPr>
              <a:t>: Stability wheel caused inaccuracies in movement.</a:t>
            </a:r>
          </a:p>
          <a:p>
            <a:pPr marL="0" lvl="1" indent="0" algn="l">
              <a:lnSpc>
                <a:spcPts val="5088"/>
              </a:lnSpc>
              <a:spcBef>
                <a:spcPct val="0"/>
              </a:spcBef>
            </a:pPr>
            <a:r>
              <a:rPr lang="en-US" sz="3634" b="1">
                <a:solidFill>
                  <a:srgbClr val="000000"/>
                </a:solidFill>
                <a:latin typeface="DejaVu Serif Bold"/>
                <a:ea typeface="DejaVu Serif Bold"/>
                <a:cs typeface="DejaVu Serif Bold"/>
                <a:sym typeface="DejaVu Serif Bold"/>
              </a:rPr>
              <a:t>Fix</a:t>
            </a:r>
            <a:r>
              <a:rPr lang="en-US" sz="3634" b="1" strike="noStrike">
                <a:solidFill>
                  <a:srgbClr val="000000"/>
                </a:solidFill>
                <a:latin typeface="DejaVu Serif Bold"/>
                <a:ea typeface="DejaVu Serif Bold"/>
                <a:cs typeface="DejaVu Serif Bold"/>
                <a:sym typeface="DejaVu Serif Bold"/>
              </a:rPr>
              <a:t>:</a:t>
            </a:r>
          </a:p>
          <a:p>
            <a:pPr marL="784645" lvl="1" indent="-392322" algn="l">
              <a:lnSpc>
                <a:spcPts val="5088"/>
              </a:lnSpc>
              <a:spcBef>
                <a:spcPct val="0"/>
              </a:spcBef>
              <a:buAutoNum type="arabicPeriod"/>
            </a:pPr>
            <a:r>
              <a:rPr lang="en-US" sz="3634" u="none" strike="noStrike">
                <a:solidFill>
                  <a:srgbClr val="000000"/>
                </a:solidFill>
                <a:latin typeface="DejaVu Serif"/>
                <a:ea typeface="DejaVu Serif"/>
                <a:cs typeface="DejaVu Serif"/>
                <a:sym typeface="DejaVu Serif"/>
              </a:rPr>
              <a:t>Came up with 3 possible solutions.</a:t>
            </a:r>
          </a:p>
          <a:p>
            <a:pPr marL="1569290" lvl="2" indent="-523097" algn="l">
              <a:lnSpc>
                <a:spcPts val="5088"/>
              </a:lnSpc>
              <a:spcBef>
                <a:spcPct val="0"/>
              </a:spcBef>
              <a:buAutoNum type="alphaLcPeriod"/>
            </a:pPr>
            <a:r>
              <a:rPr lang="en-US" sz="3634" u="none" strike="noStrike">
                <a:solidFill>
                  <a:srgbClr val="000000"/>
                </a:solidFill>
                <a:latin typeface="DejaVu Serif"/>
                <a:ea typeface="DejaVu Serif"/>
                <a:cs typeface="DejaVu Serif"/>
                <a:sym typeface="DejaVu Serif"/>
              </a:rPr>
              <a:t>Non-Friction</a:t>
            </a:r>
          </a:p>
          <a:p>
            <a:pPr marL="1569290" lvl="2" indent="-523097" algn="l">
              <a:lnSpc>
                <a:spcPts val="5088"/>
              </a:lnSpc>
              <a:spcBef>
                <a:spcPct val="0"/>
              </a:spcBef>
              <a:buAutoNum type="alphaLcPeriod"/>
            </a:pPr>
            <a:r>
              <a:rPr lang="en-US" sz="3634" u="none" strike="noStrike">
                <a:solidFill>
                  <a:srgbClr val="000000"/>
                </a:solidFill>
                <a:latin typeface="DejaVu Serif"/>
                <a:ea typeface="DejaVu Serif"/>
                <a:cs typeface="DejaVu Serif"/>
                <a:sym typeface="DejaVu Serif"/>
              </a:rPr>
              <a:t>Caster Ball</a:t>
            </a:r>
          </a:p>
          <a:p>
            <a:pPr marL="1569290" lvl="2" indent="-523097" algn="l">
              <a:lnSpc>
                <a:spcPts val="5088"/>
              </a:lnSpc>
              <a:spcBef>
                <a:spcPct val="0"/>
              </a:spcBef>
              <a:buAutoNum type="alphaLcPeriod"/>
            </a:pPr>
            <a:r>
              <a:rPr lang="en-US" sz="3634" u="none" strike="noStrike">
                <a:solidFill>
                  <a:srgbClr val="000000"/>
                </a:solidFill>
                <a:latin typeface="DejaVu Serif"/>
                <a:ea typeface="DejaVu Serif"/>
                <a:cs typeface="DejaVu Serif"/>
                <a:sym typeface="DejaVu Serif"/>
              </a:rPr>
              <a:t>Plastic Nub -&gt;</a:t>
            </a:r>
          </a:p>
          <a:p>
            <a:pPr marL="784645" lvl="1" indent="-392322" algn="l">
              <a:lnSpc>
                <a:spcPts val="5088"/>
              </a:lnSpc>
              <a:spcBef>
                <a:spcPct val="0"/>
              </a:spcBef>
              <a:buAutoNum type="arabicPeriod"/>
            </a:pPr>
            <a:r>
              <a:rPr lang="en-US" sz="3634" u="none" strike="noStrike">
                <a:solidFill>
                  <a:srgbClr val="000000"/>
                </a:solidFill>
                <a:latin typeface="DejaVu Serif"/>
                <a:ea typeface="DejaVu Serif"/>
                <a:cs typeface="DejaVu Serif"/>
                <a:sym typeface="DejaVu Serif"/>
              </a:rPr>
              <a:t>Tested them (turning and driving).</a:t>
            </a:r>
          </a:p>
          <a:p>
            <a:pPr marL="784645" lvl="1" indent="-392322" algn="l">
              <a:lnSpc>
                <a:spcPts val="5088"/>
              </a:lnSpc>
              <a:buAutoNum type="arabicPeriod"/>
            </a:pPr>
            <a:r>
              <a:rPr lang="en-US" sz="3634" u="none" strike="noStrike">
                <a:solidFill>
                  <a:srgbClr val="000000"/>
                </a:solidFill>
                <a:latin typeface="DejaVu Serif"/>
                <a:ea typeface="DejaVu Serif"/>
                <a:cs typeface="DejaVu Serif"/>
                <a:sym typeface="DejaVu Serif"/>
              </a:rPr>
              <a:t>Determine which was best, ended up using </a:t>
            </a:r>
            <a:r>
              <a:rPr lang="en-US" sz="3634" u="sng" strike="noStrike">
                <a:solidFill>
                  <a:srgbClr val="000000"/>
                </a:solidFill>
                <a:latin typeface="DejaVu Serif"/>
                <a:ea typeface="DejaVu Serif"/>
                <a:cs typeface="DejaVu Serif"/>
                <a:sym typeface="DejaVu Serif"/>
              </a:rPr>
              <a:t>non-friction</a:t>
            </a:r>
            <a:r>
              <a:rPr lang="en-US" sz="3634" u="none" strike="noStrike">
                <a:solidFill>
                  <a:srgbClr val="000000"/>
                </a:solidFill>
                <a:latin typeface="DejaVu Serif"/>
                <a:ea typeface="DejaVu Serif"/>
                <a:cs typeface="DejaVu Serif"/>
                <a:sym typeface="DejaVu Serif"/>
              </a:rPr>
              <a:t> wheels.</a:t>
            </a:r>
          </a:p>
        </p:txBody>
      </p:sp>
      <p:sp>
        <p:nvSpPr>
          <p:cNvPr id="13" name="Freeform 13"/>
          <p:cNvSpPr/>
          <p:nvPr/>
        </p:nvSpPr>
        <p:spPr>
          <a:xfrm>
            <a:off x="16425180" y="194580"/>
            <a:ext cx="1668240" cy="1668240"/>
          </a:xfrm>
          <a:custGeom>
            <a:avLst/>
            <a:gdLst/>
            <a:ahLst/>
            <a:cxnLst/>
            <a:rect l="l" t="t" r="r" b="b"/>
            <a:pathLst>
              <a:path w="1668240" h="1668240">
                <a:moveTo>
                  <a:pt x="0" y="0"/>
                </a:moveTo>
                <a:lnTo>
                  <a:pt x="1668240" y="0"/>
                </a:lnTo>
                <a:lnTo>
                  <a:pt x="1668240" y="1668240"/>
                </a:lnTo>
                <a:lnTo>
                  <a:pt x="0" y="1668240"/>
                </a:lnTo>
                <a:lnTo>
                  <a:pt x="0" y="0"/>
                </a:lnTo>
                <a:close/>
              </a:path>
            </a:pathLst>
          </a:custGeom>
          <a:blipFill>
            <a:blip r:embed="rId9"/>
            <a:stretch>
              <a:fillRect/>
            </a:stretch>
          </a:blipFill>
        </p:spPr>
        <p:txBody>
          <a:bodyPr/>
          <a:lstStyle/>
          <a:p>
            <a:endParaRPr lang="en-AU"/>
          </a:p>
        </p:txBody>
      </p:sp>
      <p:sp>
        <p:nvSpPr>
          <p:cNvPr id="14" name="Freeform 14"/>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10"/>
            <a:stretch>
              <a:fillRect l="-105640" t="-23315" r="-101654" b="-81175"/>
            </a:stretch>
          </a:blipFill>
        </p:spPr>
        <p:txBody>
          <a:bodyPr/>
          <a:lstStyle/>
          <a:p>
            <a:endParaRPr lang="en-AU"/>
          </a:p>
        </p:txBody>
      </p:sp>
      <p:sp>
        <p:nvSpPr>
          <p:cNvPr id="15" name="Freeform 15"/>
          <p:cNvSpPr/>
          <p:nvPr/>
        </p:nvSpPr>
        <p:spPr>
          <a:xfrm>
            <a:off x="7112590" y="5832348"/>
            <a:ext cx="1363423" cy="1267285"/>
          </a:xfrm>
          <a:custGeom>
            <a:avLst/>
            <a:gdLst/>
            <a:ahLst/>
            <a:cxnLst/>
            <a:rect l="l" t="t" r="r" b="b"/>
            <a:pathLst>
              <a:path w="1363423" h="1267285">
                <a:moveTo>
                  <a:pt x="0" y="0"/>
                </a:moveTo>
                <a:lnTo>
                  <a:pt x="1363423" y="0"/>
                </a:lnTo>
                <a:lnTo>
                  <a:pt x="1363423" y="1267285"/>
                </a:lnTo>
                <a:lnTo>
                  <a:pt x="0" y="1267285"/>
                </a:lnTo>
                <a:lnTo>
                  <a:pt x="0" y="0"/>
                </a:lnTo>
                <a:close/>
              </a:path>
            </a:pathLst>
          </a:custGeom>
          <a:blipFill>
            <a:blip r:embed="rId11">
              <a:alphaModFix amt="91000"/>
            </a:blip>
            <a:stretch>
              <a:fillRect l="-29814" t="-35371" r="-29529" b="-36061"/>
            </a:stretch>
          </a:blipFill>
          <a:ln cap="sq">
            <a:noFill/>
            <a:prstDash val="solid"/>
            <a:miter/>
          </a:ln>
        </p:spPr>
        <p:txBody>
          <a:bodyPr/>
          <a:lstStyle/>
          <a:p>
            <a:endParaRPr lang="en-AU"/>
          </a:p>
        </p:txBody>
      </p:sp>
      <p:grpSp>
        <p:nvGrpSpPr>
          <p:cNvPr id="16" name="Group 16"/>
          <p:cNvGrpSpPr/>
          <p:nvPr/>
        </p:nvGrpSpPr>
        <p:grpSpPr>
          <a:xfrm>
            <a:off x="4709852" y="9327230"/>
            <a:ext cx="8868295" cy="670696"/>
            <a:chOff x="0" y="0"/>
            <a:chExt cx="2335683" cy="176644"/>
          </a:xfrm>
        </p:grpSpPr>
        <p:sp>
          <p:nvSpPr>
            <p:cNvPr id="17" name="Freeform 17"/>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11494862" y="3502402"/>
            <a:ext cx="4191120" cy="4431129"/>
          </a:xfrm>
          <a:custGeom>
            <a:avLst/>
            <a:gdLst/>
            <a:ahLst/>
            <a:cxnLst/>
            <a:rect l="l" t="t" r="r" b="b"/>
            <a:pathLst>
              <a:path w="4191120" h="4431129">
                <a:moveTo>
                  <a:pt x="0" y="0"/>
                </a:moveTo>
                <a:lnTo>
                  <a:pt x="4191120" y="0"/>
                </a:lnTo>
                <a:lnTo>
                  <a:pt x="4191120" y="4431129"/>
                </a:lnTo>
                <a:lnTo>
                  <a:pt x="0" y="4431129"/>
                </a:lnTo>
                <a:lnTo>
                  <a:pt x="0" y="0"/>
                </a:lnTo>
                <a:close/>
              </a:path>
            </a:pathLst>
          </a:custGeom>
          <a:blipFill>
            <a:blip r:embed="rId12"/>
            <a:stretch>
              <a:fillRect t="-44719" b="-54929"/>
            </a:stretch>
          </a:blipFill>
          <a:ln w="95250" cap="rnd">
            <a:solidFill>
              <a:srgbClr val="B35400"/>
            </a:solidFill>
            <a:prstDash val="solid"/>
            <a:round/>
          </a:ln>
        </p:spPr>
        <p:txBody>
          <a:bodyPr/>
          <a:lstStyle/>
          <a:p>
            <a:endParaRPr lang="en-AU"/>
          </a:p>
        </p:txBody>
      </p:sp>
      <p:sp>
        <p:nvSpPr>
          <p:cNvPr id="20" name="TextBox 20"/>
          <p:cNvSpPr txBox="1"/>
          <p:nvPr/>
        </p:nvSpPr>
        <p:spPr>
          <a:xfrm>
            <a:off x="2832100" y="992260"/>
            <a:ext cx="12623800" cy="1560144"/>
          </a:xfrm>
          <a:prstGeom prst="rect">
            <a:avLst/>
          </a:prstGeom>
        </p:spPr>
        <p:txBody>
          <a:bodyPr lIns="0" tIns="0" rIns="0" bIns="0" rtlCol="0" anchor="t">
            <a:spAutoFit/>
          </a:bodyPr>
          <a:lstStyle/>
          <a:p>
            <a:pPr marL="0" lvl="0" indent="0" algn="ctr">
              <a:lnSpc>
                <a:spcPts val="12707"/>
              </a:lnSpc>
              <a:spcBef>
                <a:spcPct val="0"/>
              </a:spcBef>
            </a:pPr>
            <a:r>
              <a:rPr lang="en-US" sz="9077" u="none" strike="noStrike">
                <a:solidFill>
                  <a:srgbClr val="000000"/>
                </a:solidFill>
                <a:latin typeface="Norwester"/>
                <a:ea typeface="Norwester"/>
                <a:cs typeface="Norwester"/>
                <a:sym typeface="Norwester"/>
              </a:rPr>
              <a:t>The Stability Wheel Issue</a:t>
            </a:r>
          </a:p>
        </p:txBody>
      </p:sp>
      <p:sp>
        <p:nvSpPr>
          <p:cNvPr id="21" name="TextBox 21"/>
          <p:cNvSpPr txBox="1"/>
          <p:nvPr/>
        </p:nvSpPr>
        <p:spPr>
          <a:xfrm>
            <a:off x="4887982" y="9321265"/>
            <a:ext cx="851203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10 of the Robot Design file</a:t>
            </a:r>
          </a:p>
        </p:txBody>
      </p:sp>
      <p:sp>
        <p:nvSpPr>
          <p:cNvPr id="22" name="AutoShape 22"/>
          <p:cNvSpPr/>
          <p:nvPr/>
        </p:nvSpPr>
        <p:spPr>
          <a:xfrm flipV="1">
            <a:off x="9144000" y="7360294"/>
            <a:ext cx="4446422" cy="1320727"/>
          </a:xfrm>
          <a:prstGeom prst="line">
            <a:avLst/>
          </a:prstGeom>
          <a:ln w="123825" cap="flat">
            <a:solidFill>
              <a:srgbClr val="FF003D"/>
            </a:solidFill>
            <a:prstDash val="solid"/>
            <a:headEnd type="none" w="sm" len="sm"/>
            <a:tailEnd type="arrow" w="med" len="sm"/>
          </a:ln>
        </p:spPr>
        <p:txBody>
          <a:bodyPr/>
          <a:lstStyle/>
          <a:p>
            <a:endParaRPr lang="en-AU"/>
          </a:p>
        </p:txBody>
      </p:sp>
    </p:spTree>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1444155" cy="3876842"/>
            <a:chOff x="0" y="0"/>
            <a:chExt cx="5647843" cy="1021061"/>
          </a:xfrm>
        </p:grpSpPr>
        <p:sp>
          <p:nvSpPr>
            <p:cNvPr id="10" name="Freeform 10"/>
            <p:cNvSpPr/>
            <p:nvPr/>
          </p:nvSpPr>
          <p:spPr>
            <a:xfrm>
              <a:off x="0" y="0"/>
              <a:ext cx="5647843" cy="1021061"/>
            </a:xfrm>
            <a:custGeom>
              <a:avLst/>
              <a:gdLst/>
              <a:ahLst/>
              <a:cxnLst/>
              <a:rect l="l" t="t" r="r" b="b"/>
              <a:pathLst>
                <a:path w="5647843" h="1021061">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647843"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3</a:t>
            </a:r>
          </a:p>
        </p:txBody>
      </p:sp>
      <p:sp>
        <p:nvSpPr>
          <p:cNvPr id="14" name="TextBox 14"/>
          <p:cNvSpPr txBox="1"/>
          <p:nvPr/>
        </p:nvSpPr>
        <p:spPr>
          <a:xfrm>
            <a:off x="1865236" y="5726934"/>
            <a:ext cx="14557528" cy="825106"/>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Attachments</a:t>
            </a:r>
          </a:p>
        </p:txBody>
      </p:sp>
      <p:sp>
        <p:nvSpPr>
          <p:cNvPr id="15" name="Freeform 15"/>
          <p:cNvSpPr/>
          <p:nvPr/>
        </p:nvSpPr>
        <p:spPr>
          <a:xfrm>
            <a:off x="16014708" y="360898"/>
            <a:ext cx="1674816" cy="1674816"/>
          </a:xfrm>
          <a:custGeom>
            <a:avLst/>
            <a:gdLst/>
            <a:ahLst/>
            <a:cxnLst/>
            <a:rect l="l" t="t" r="r" b="b"/>
            <a:pathLst>
              <a:path w="1674816" h="1674816">
                <a:moveTo>
                  <a:pt x="0" y="0"/>
                </a:moveTo>
                <a:lnTo>
                  <a:pt x="1674816" y="0"/>
                </a:lnTo>
                <a:lnTo>
                  <a:pt x="1674816" y="1674817"/>
                </a:lnTo>
                <a:lnTo>
                  <a:pt x="0" y="1674817"/>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98306" y="1420969"/>
            <a:ext cx="16060994" cy="7699472"/>
            <a:chOff x="0" y="0"/>
            <a:chExt cx="4230056" cy="2027845"/>
          </a:xfrm>
        </p:grpSpPr>
        <p:sp>
          <p:nvSpPr>
            <p:cNvPr id="10" name="Freeform 10"/>
            <p:cNvSpPr/>
            <p:nvPr/>
          </p:nvSpPr>
          <p:spPr>
            <a:xfrm>
              <a:off x="0" y="0"/>
              <a:ext cx="4230056" cy="2027844"/>
            </a:xfrm>
            <a:custGeom>
              <a:avLst/>
              <a:gdLst/>
              <a:ahLst/>
              <a:cxnLst/>
              <a:rect l="l" t="t" r="r" b="b"/>
              <a:pathLst>
                <a:path w="4230056" h="2027844">
                  <a:moveTo>
                    <a:pt x="24584" y="0"/>
                  </a:moveTo>
                  <a:lnTo>
                    <a:pt x="4205472" y="0"/>
                  </a:lnTo>
                  <a:cubicBezTo>
                    <a:pt x="4211992" y="0"/>
                    <a:pt x="4218245" y="2590"/>
                    <a:pt x="4222855" y="7200"/>
                  </a:cubicBezTo>
                  <a:cubicBezTo>
                    <a:pt x="4227466" y="11811"/>
                    <a:pt x="4230056" y="18064"/>
                    <a:pt x="4230056" y="24584"/>
                  </a:cubicBezTo>
                  <a:lnTo>
                    <a:pt x="4230056" y="2003261"/>
                  </a:lnTo>
                  <a:cubicBezTo>
                    <a:pt x="4230056" y="2009781"/>
                    <a:pt x="4227466" y="2016034"/>
                    <a:pt x="4222855" y="2020644"/>
                  </a:cubicBezTo>
                  <a:cubicBezTo>
                    <a:pt x="4218245" y="2025254"/>
                    <a:pt x="4211992" y="2027844"/>
                    <a:pt x="4205472" y="2027844"/>
                  </a:cubicBezTo>
                  <a:lnTo>
                    <a:pt x="24584" y="2027844"/>
                  </a:lnTo>
                  <a:cubicBezTo>
                    <a:pt x="18064" y="2027844"/>
                    <a:pt x="11811" y="2025254"/>
                    <a:pt x="7200" y="2020644"/>
                  </a:cubicBezTo>
                  <a:cubicBezTo>
                    <a:pt x="2590" y="2016034"/>
                    <a:pt x="0" y="2009781"/>
                    <a:pt x="0" y="2003261"/>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065945"/>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8147487" y="3226116"/>
            <a:ext cx="4161560" cy="5548747"/>
          </a:xfrm>
          <a:custGeom>
            <a:avLst/>
            <a:gdLst/>
            <a:ahLst/>
            <a:cxnLst/>
            <a:rect l="l" t="t" r="r" b="b"/>
            <a:pathLst>
              <a:path w="4161560" h="5548747">
                <a:moveTo>
                  <a:pt x="0" y="0"/>
                </a:moveTo>
                <a:lnTo>
                  <a:pt x="4161560" y="0"/>
                </a:lnTo>
                <a:lnTo>
                  <a:pt x="4161560" y="5548747"/>
                </a:lnTo>
                <a:lnTo>
                  <a:pt x="0" y="5548747"/>
                </a:lnTo>
                <a:lnTo>
                  <a:pt x="0" y="0"/>
                </a:lnTo>
                <a:close/>
              </a:path>
            </a:pathLst>
          </a:custGeom>
          <a:blipFill>
            <a:blip r:embed="rId9"/>
            <a:stretch>
              <a:fillRect/>
            </a:stretch>
          </a:blipFill>
          <a:ln w="114300" cap="rnd">
            <a:solidFill>
              <a:srgbClr val="B35400"/>
            </a:solidFill>
            <a:prstDash val="solid"/>
            <a:round/>
          </a:ln>
        </p:spPr>
        <p:txBody>
          <a:bodyPr/>
          <a:lstStyle/>
          <a:p>
            <a:endParaRPr lang="en-AU"/>
          </a:p>
        </p:txBody>
      </p:sp>
      <p:sp>
        <p:nvSpPr>
          <p:cNvPr id="14" name="Freeform 14"/>
          <p:cNvSpPr/>
          <p:nvPr/>
        </p:nvSpPr>
        <p:spPr>
          <a:xfrm>
            <a:off x="12575965" y="3226116"/>
            <a:ext cx="4161560" cy="5548747"/>
          </a:xfrm>
          <a:custGeom>
            <a:avLst/>
            <a:gdLst/>
            <a:ahLst/>
            <a:cxnLst/>
            <a:rect l="l" t="t" r="r" b="b"/>
            <a:pathLst>
              <a:path w="4161560" h="5548747">
                <a:moveTo>
                  <a:pt x="0" y="0"/>
                </a:moveTo>
                <a:lnTo>
                  <a:pt x="4161560" y="0"/>
                </a:lnTo>
                <a:lnTo>
                  <a:pt x="4161560" y="5548747"/>
                </a:lnTo>
                <a:lnTo>
                  <a:pt x="0" y="5548747"/>
                </a:lnTo>
                <a:lnTo>
                  <a:pt x="0" y="0"/>
                </a:lnTo>
                <a:close/>
              </a:path>
            </a:pathLst>
          </a:custGeom>
          <a:blipFill>
            <a:blip r:embed="rId10"/>
            <a:stretch>
              <a:fillRect/>
            </a:stretch>
          </a:blipFill>
          <a:ln w="114300" cap="rnd">
            <a:solidFill>
              <a:srgbClr val="B35400"/>
            </a:solidFill>
            <a:prstDash val="solid"/>
            <a:round/>
          </a:ln>
        </p:spPr>
        <p:txBody>
          <a:bodyPr/>
          <a:lstStyle/>
          <a:p>
            <a:endParaRPr lang="en-AU"/>
          </a:p>
        </p:txBody>
      </p:sp>
      <p:sp>
        <p:nvSpPr>
          <p:cNvPr id="15" name="Freeform 15"/>
          <p:cNvSpPr/>
          <p:nvPr/>
        </p:nvSpPr>
        <p:spPr>
          <a:xfrm>
            <a:off x="16204772" y="360898"/>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11"/>
            <a:stretch>
              <a:fillRect/>
            </a:stretch>
          </a:blipFill>
        </p:spPr>
        <p:txBody>
          <a:bodyPr/>
          <a:lstStyle/>
          <a:p>
            <a:endParaRPr lang="en-AU"/>
          </a:p>
        </p:txBody>
      </p:sp>
      <p:sp>
        <p:nvSpPr>
          <p:cNvPr id="16" name="TextBox 16"/>
          <p:cNvSpPr txBox="1"/>
          <p:nvPr/>
        </p:nvSpPr>
        <p:spPr>
          <a:xfrm>
            <a:off x="7050753" y="1235924"/>
            <a:ext cx="4356100" cy="1883371"/>
          </a:xfrm>
          <a:prstGeom prst="rect">
            <a:avLst/>
          </a:prstGeom>
        </p:spPr>
        <p:txBody>
          <a:bodyPr lIns="0" tIns="0" rIns="0" bIns="0" rtlCol="0" anchor="t">
            <a:spAutoFit/>
          </a:bodyPr>
          <a:lstStyle/>
          <a:p>
            <a:pPr marL="0" lvl="0" indent="0" algn="ctr">
              <a:lnSpc>
                <a:spcPts val="15367"/>
              </a:lnSpc>
              <a:spcBef>
                <a:spcPct val="0"/>
              </a:spcBef>
            </a:pPr>
            <a:r>
              <a:rPr lang="en-US" sz="10976" u="none" strike="noStrike">
                <a:solidFill>
                  <a:srgbClr val="000000"/>
                </a:solidFill>
                <a:latin typeface="Norwester"/>
                <a:ea typeface="Norwester"/>
                <a:cs typeface="Norwester"/>
                <a:sym typeface="Norwester"/>
              </a:rPr>
              <a:t>Motors</a:t>
            </a:r>
          </a:p>
        </p:txBody>
      </p:sp>
      <p:sp>
        <p:nvSpPr>
          <p:cNvPr id="17" name="TextBox 17"/>
          <p:cNvSpPr txBox="1"/>
          <p:nvPr/>
        </p:nvSpPr>
        <p:spPr>
          <a:xfrm>
            <a:off x="1622904" y="3033570"/>
            <a:ext cx="6257882" cy="5848114"/>
          </a:xfrm>
          <a:prstGeom prst="rect">
            <a:avLst/>
          </a:prstGeom>
        </p:spPr>
        <p:txBody>
          <a:bodyPr lIns="0" tIns="0" rIns="0" bIns="0" rtlCol="0" anchor="t">
            <a:spAutoFit/>
          </a:bodyPr>
          <a:lstStyle/>
          <a:p>
            <a:pPr marL="0" lvl="1" indent="0" algn="l">
              <a:lnSpc>
                <a:spcPts val="5787"/>
              </a:lnSpc>
              <a:spcBef>
                <a:spcPct val="0"/>
              </a:spcBef>
            </a:pPr>
            <a:r>
              <a:rPr lang="en-US" sz="4134" u="none" strike="noStrike">
                <a:solidFill>
                  <a:srgbClr val="000000"/>
                </a:solidFill>
                <a:latin typeface="DejaVu Serif"/>
                <a:ea typeface="DejaVu Serif"/>
                <a:cs typeface="DejaVu Serif"/>
                <a:sym typeface="DejaVu Serif"/>
              </a:rPr>
              <a:t>All our attachments are made on separate gearboxes and quickly attached to the motors on the top of the robot. This allows for efficient pit-stops in between runs.</a:t>
            </a:r>
          </a:p>
        </p:txBody>
      </p:sp>
      <p:sp>
        <p:nvSpPr>
          <p:cNvPr id="18" name="TextBox 18"/>
          <p:cNvSpPr txBox="1"/>
          <p:nvPr/>
        </p:nvSpPr>
        <p:spPr>
          <a:xfrm>
            <a:off x="12407782" y="2089662"/>
            <a:ext cx="3403600" cy="655955"/>
          </a:xfrm>
          <a:prstGeom prst="rect">
            <a:avLst/>
          </a:prstGeom>
        </p:spPr>
        <p:txBody>
          <a:bodyPr lIns="0" tIns="0" rIns="0" bIns="0" rtlCol="0" anchor="t">
            <a:spAutoFit/>
          </a:bodyPr>
          <a:lstStyle/>
          <a:p>
            <a:pPr algn="ctr">
              <a:lnSpc>
                <a:spcPts val="5319"/>
              </a:lnSpc>
            </a:pPr>
            <a:r>
              <a:rPr lang="en-US" sz="3799">
                <a:solidFill>
                  <a:srgbClr val="000000"/>
                </a:solidFill>
                <a:latin typeface="DejaVu Serif"/>
                <a:ea typeface="DejaVu Serif"/>
                <a:cs typeface="DejaVu Serif"/>
                <a:sym typeface="DejaVu Serif"/>
              </a:rPr>
              <a:t>Attaches here</a:t>
            </a:r>
          </a:p>
        </p:txBody>
      </p:sp>
      <p:sp>
        <p:nvSpPr>
          <p:cNvPr id="19" name="AutoShape 19"/>
          <p:cNvSpPr/>
          <p:nvPr/>
        </p:nvSpPr>
        <p:spPr>
          <a:xfrm flipH="1">
            <a:off x="13660668" y="2745617"/>
            <a:ext cx="448914" cy="1489262"/>
          </a:xfrm>
          <a:prstGeom prst="line">
            <a:avLst/>
          </a:prstGeom>
          <a:ln w="171450" cap="flat">
            <a:solidFill>
              <a:srgbClr val="000000"/>
            </a:solidFill>
            <a:prstDash val="solid"/>
            <a:headEnd type="none" w="sm" len="sm"/>
            <a:tailEnd type="triangle" w="lg" len="med"/>
          </a:ln>
        </p:spPr>
        <p:txBody>
          <a:bodyPr/>
          <a:lstStyle/>
          <a:p>
            <a:endParaRPr lang="en-AU"/>
          </a:p>
        </p:txBody>
      </p:sp>
      <p:grpSp>
        <p:nvGrpSpPr>
          <p:cNvPr id="20" name="Group 20"/>
          <p:cNvGrpSpPr/>
          <p:nvPr/>
        </p:nvGrpSpPr>
        <p:grpSpPr>
          <a:xfrm>
            <a:off x="4709852" y="9327230"/>
            <a:ext cx="8868295" cy="670696"/>
            <a:chOff x="0" y="0"/>
            <a:chExt cx="2335683" cy="176644"/>
          </a:xfrm>
        </p:grpSpPr>
        <p:sp>
          <p:nvSpPr>
            <p:cNvPr id="21" name="Freeform 21"/>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22" name="TextBox 22"/>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4887982" y="9321265"/>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7 of the Robot Design file</a:t>
            </a:r>
          </a:p>
        </p:txBody>
      </p:sp>
    </p:spTree>
  </p:cSld>
  <p:clrMapOvr>
    <a:masterClrMapping/>
  </p:clrMapOvr>
  <p:transition>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01352" y="-4560781"/>
            <a:ext cx="13085295" cy="18288000"/>
          </a:xfrm>
          <a:custGeom>
            <a:avLst/>
            <a:gdLst/>
            <a:ahLst/>
            <a:cxnLst/>
            <a:rect l="l" t="t" r="r" b="b"/>
            <a:pathLst>
              <a:path w="13085295" h="18288000">
                <a:moveTo>
                  <a:pt x="0" y="0"/>
                </a:moveTo>
                <a:lnTo>
                  <a:pt x="13085296" y="0"/>
                </a:lnTo>
                <a:lnTo>
                  <a:pt x="13085296" y="18288000"/>
                </a:lnTo>
                <a:lnTo>
                  <a:pt x="0" y="18288000"/>
                </a:lnTo>
                <a:lnTo>
                  <a:pt x="0" y="0"/>
                </a:lnTo>
                <a:close/>
              </a:path>
            </a:pathLst>
          </a:custGeom>
          <a:blipFill>
            <a:blip r:embed="rId4"/>
            <a:stretch>
              <a:fillRect l="-28963" t="-15041" b="-7991"/>
            </a:stretch>
          </a:blipFill>
        </p:spPr>
        <p:txBody>
          <a:bodyPr/>
          <a:lstStyle/>
          <a:p>
            <a:endParaRPr lang="en-AU"/>
          </a:p>
        </p:txBody>
      </p:sp>
      <p:grpSp>
        <p:nvGrpSpPr>
          <p:cNvPr id="3" name="Group 3"/>
          <p:cNvGrpSpPr/>
          <p:nvPr/>
        </p:nvGrpSpPr>
        <p:grpSpPr>
          <a:xfrm>
            <a:off x="304937" y="3395609"/>
            <a:ext cx="17544291" cy="6335949"/>
            <a:chOff x="0" y="0"/>
            <a:chExt cx="3303208" cy="1192921"/>
          </a:xfrm>
        </p:grpSpPr>
        <p:sp>
          <p:nvSpPr>
            <p:cNvPr id="4" name="Freeform 4"/>
            <p:cNvSpPr/>
            <p:nvPr/>
          </p:nvSpPr>
          <p:spPr>
            <a:xfrm>
              <a:off x="0" y="0"/>
              <a:ext cx="3303208" cy="1192921"/>
            </a:xfrm>
            <a:custGeom>
              <a:avLst/>
              <a:gdLst/>
              <a:ahLst/>
              <a:cxnLst/>
              <a:rect l="l" t="t" r="r" b="b"/>
              <a:pathLst>
                <a:path w="3303208" h="1192921">
                  <a:moveTo>
                    <a:pt x="44128" y="0"/>
                  </a:moveTo>
                  <a:lnTo>
                    <a:pt x="3259081" y="0"/>
                  </a:lnTo>
                  <a:cubicBezTo>
                    <a:pt x="3283452" y="0"/>
                    <a:pt x="3303208" y="19757"/>
                    <a:pt x="3303208" y="44128"/>
                  </a:cubicBezTo>
                  <a:lnTo>
                    <a:pt x="3303208" y="1148794"/>
                  </a:lnTo>
                  <a:cubicBezTo>
                    <a:pt x="3303208" y="1173165"/>
                    <a:pt x="3283452" y="1192921"/>
                    <a:pt x="3259081" y="1192921"/>
                  </a:cubicBezTo>
                  <a:lnTo>
                    <a:pt x="44128" y="1192921"/>
                  </a:lnTo>
                  <a:cubicBezTo>
                    <a:pt x="19757" y="1192921"/>
                    <a:pt x="0" y="1173165"/>
                    <a:pt x="0" y="1148794"/>
                  </a:cubicBezTo>
                  <a:lnTo>
                    <a:pt x="0" y="44128"/>
                  </a:lnTo>
                  <a:cubicBezTo>
                    <a:pt x="0" y="19757"/>
                    <a:pt x="19757" y="0"/>
                    <a:pt x="44128" y="0"/>
                  </a:cubicBezTo>
                  <a:close/>
                </a:path>
              </a:pathLst>
            </a:custGeom>
            <a:solidFill>
              <a:srgbClr val="FFFFFF">
                <a:alpha val="74902"/>
              </a:srgbClr>
            </a:solidFill>
          </p:spPr>
          <p:txBody>
            <a:bodyPr/>
            <a:lstStyle/>
            <a:p>
              <a:endParaRPr lang="en-AU"/>
            </a:p>
          </p:txBody>
        </p:sp>
        <p:sp>
          <p:nvSpPr>
            <p:cNvPr id="5" name="TextBox 5"/>
            <p:cNvSpPr txBox="1"/>
            <p:nvPr/>
          </p:nvSpPr>
          <p:spPr>
            <a:xfrm>
              <a:off x="0" y="-352425"/>
              <a:ext cx="3303208" cy="1545346"/>
            </a:xfrm>
            <a:prstGeom prst="rect">
              <a:avLst/>
            </a:prstGeom>
          </p:spPr>
          <p:txBody>
            <a:bodyPr lIns="50800" tIns="50800" rIns="50800" bIns="50800" rtlCol="0" anchor="ctr"/>
            <a:lstStyle/>
            <a:p>
              <a:pPr algn="ctr">
                <a:lnSpc>
                  <a:spcPts val="25060"/>
                </a:lnSpc>
              </a:pPr>
              <a:endParaRPr/>
            </a:p>
          </p:txBody>
        </p:sp>
      </p:grpSp>
      <p:grpSp>
        <p:nvGrpSpPr>
          <p:cNvPr id="6" name="Group 6"/>
          <p:cNvGrpSpPr/>
          <p:nvPr/>
        </p:nvGrpSpPr>
        <p:grpSpPr>
          <a:xfrm>
            <a:off x="304937" y="356260"/>
            <a:ext cx="10561206" cy="2484241"/>
            <a:chOff x="0" y="0"/>
            <a:chExt cx="2640833" cy="621185"/>
          </a:xfrm>
        </p:grpSpPr>
        <p:sp>
          <p:nvSpPr>
            <p:cNvPr id="7" name="Freeform 7"/>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8" name="TextBox 8"/>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9" name="TextBox 9"/>
          <p:cNvSpPr txBox="1"/>
          <p:nvPr/>
        </p:nvSpPr>
        <p:spPr>
          <a:xfrm>
            <a:off x="616563" y="212488"/>
            <a:ext cx="9792752" cy="2409834"/>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1</a:t>
            </a:r>
          </a:p>
        </p:txBody>
      </p:sp>
      <p:pic>
        <p:nvPicPr>
          <p:cNvPr id="10" name="Picture 10">
            <a:hlinkClick r:id="" action="ppaction://media"/>
          </p:cNvPr>
          <p:cNvPicPr>
            <a:picLocks noChangeAspect="1"/>
          </p:cNvPicPr>
          <p:nvPr>
            <a:videoFile r:link="rId1"/>
            <p:extLst>
              <p:ext uri="{DAA4B4D4-6D71-4841-9C94-3DE7FCFB9230}">
                <p14:media xmlns:p14="http://schemas.microsoft.com/office/powerpoint/2010/main" r:embed="rId2">
                  <p14:trim end="9.277"/>
                </p14:media>
              </p:ext>
            </p:extLst>
          </p:nvPr>
        </p:nvPicPr>
        <p:blipFill>
          <a:blip r:embed="rId5">
            <a:alphaModFix amt="80000"/>
          </a:blip>
          <a:srcRect t="17416" b="27801"/>
          <a:stretch>
            <a:fillRect/>
          </a:stretch>
        </p:blipFill>
        <p:spPr>
          <a:xfrm>
            <a:off x="816959" y="3933226"/>
            <a:ext cx="5465443" cy="5326944"/>
          </a:xfrm>
          <a:prstGeom prst="rect">
            <a:avLst/>
          </a:prstGeom>
        </p:spPr>
      </p:pic>
      <p:sp>
        <p:nvSpPr>
          <p:cNvPr id="11" name="TextBox 11"/>
          <p:cNvSpPr txBox="1"/>
          <p:nvPr/>
        </p:nvSpPr>
        <p:spPr>
          <a:xfrm>
            <a:off x="7040583" y="4433331"/>
            <a:ext cx="10218717" cy="4165255"/>
          </a:xfrm>
          <a:prstGeom prst="rect">
            <a:avLst/>
          </a:prstGeom>
        </p:spPr>
        <p:txBody>
          <a:bodyPr lIns="0" tIns="0" rIns="0" bIns="0" rtlCol="0" anchor="t">
            <a:spAutoFit/>
          </a:bodyPr>
          <a:lstStyle/>
          <a:p>
            <a:pPr algn="l">
              <a:lnSpc>
                <a:spcPts val="6669"/>
              </a:lnSpc>
            </a:pPr>
            <a:r>
              <a:rPr lang="en-US" sz="4763">
                <a:solidFill>
                  <a:srgbClr val="000000"/>
                </a:solidFill>
                <a:latin typeface="DejaVu Serif"/>
                <a:ea typeface="DejaVu Serif"/>
                <a:cs typeface="DejaVu Serif"/>
                <a:sym typeface="DejaVu Serif"/>
              </a:rPr>
              <a:t>This attachment is used for the missions </a:t>
            </a:r>
            <a:r>
              <a:rPr lang="en-US" sz="4763" u="sng">
                <a:solidFill>
                  <a:srgbClr val="000000"/>
                </a:solidFill>
                <a:latin typeface="DejaVu Serif"/>
                <a:ea typeface="DejaVu Serif"/>
                <a:cs typeface="DejaVu Serif"/>
                <a:sym typeface="DejaVu Serif"/>
              </a:rPr>
              <a:t>surface brushing</a:t>
            </a:r>
            <a:r>
              <a:rPr lang="en-US" sz="4763">
                <a:solidFill>
                  <a:srgbClr val="000000"/>
                </a:solidFill>
                <a:latin typeface="DejaVu Serif"/>
                <a:ea typeface="DejaVu Serif"/>
                <a:cs typeface="DejaVu Serif"/>
                <a:sym typeface="DejaVu Serif"/>
              </a:rPr>
              <a:t> and </a:t>
            </a:r>
            <a:r>
              <a:rPr lang="en-US" sz="4763" u="sng">
                <a:solidFill>
                  <a:srgbClr val="000000"/>
                </a:solidFill>
                <a:latin typeface="DejaVu Serif"/>
                <a:ea typeface="DejaVu Serif"/>
                <a:cs typeface="DejaVu Serif"/>
                <a:sym typeface="DejaVu Serif"/>
              </a:rPr>
              <a:t>map reveal</a:t>
            </a:r>
            <a:r>
              <a:rPr lang="en-US" sz="4763">
                <a:solidFill>
                  <a:srgbClr val="000000"/>
                </a:solidFill>
                <a:latin typeface="DejaVu Serif"/>
                <a:ea typeface="DejaVu Serif"/>
                <a:cs typeface="DejaVu Serif"/>
                <a:sym typeface="DejaVu Serif"/>
              </a:rPr>
              <a:t>. </a:t>
            </a:r>
          </a:p>
          <a:p>
            <a:pPr marL="1028460" lvl="1" indent="-514230" algn="l">
              <a:lnSpc>
                <a:spcPts val="6669"/>
              </a:lnSpc>
              <a:buFont typeface="Arial"/>
              <a:buChar char="•"/>
            </a:pPr>
            <a:r>
              <a:rPr lang="en-US" sz="4763" b="1">
                <a:solidFill>
                  <a:srgbClr val="000000"/>
                </a:solidFill>
                <a:latin typeface="DejaVu Serif Bold"/>
                <a:ea typeface="DejaVu Serif Bold"/>
                <a:cs typeface="DejaVu Serif Bold"/>
                <a:sym typeface="DejaVu Serif Bold"/>
              </a:rPr>
              <a:t>Reliability</a:t>
            </a:r>
          </a:p>
          <a:p>
            <a:pPr marL="1028460" lvl="1" indent="-514230" algn="l">
              <a:lnSpc>
                <a:spcPts val="6669"/>
              </a:lnSpc>
              <a:spcBef>
                <a:spcPct val="0"/>
              </a:spcBef>
              <a:buFont typeface="Arial"/>
              <a:buChar char="•"/>
            </a:pPr>
            <a:r>
              <a:rPr lang="en-US" sz="4763" b="1">
                <a:solidFill>
                  <a:srgbClr val="000000"/>
                </a:solidFill>
                <a:latin typeface="DejaVu Serif Bold"/>
                <a:ea typeface="DejaVu Serif Bold"/>
                <a:cs typeface="DejaVu Serif Bold"/>
                <a:sym typeface="DejaVu Serif Bold"/>
              </a:rPr>
              <a:t>Functionalility</a:t>
            </a:r>
          </a:p>
        </p:txBody>
      </p:sp>
      <p:grpSp>
        <p:nvGrpSpPr>
          <p:cNvPr id="12" name="Group 12"/>
          <p:cNvGrpSpPr/>
          <p:nvPr/>
        </p:nvGrpSpPr>
        <p:grpSpPr>
          <a:xfrm>
            <a:off x="15354615" y="356260"/>
            <a:ext cx="2494613" cy="2484241"/>
            <a:chOff x="0" y="0"/>
            <a:chExt cx="469681" cy="467729"/>
          </a:xfrm>
        </p:grpSpPr>
        <p:sp>
          <p:nvSpPr>
            <p:cNvPr id="13" name="Freeform 13"/>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4" name="TextBox 14"/>
            <p:cNvSpPr txBox="1"/>
            <p:nvPr/>
          </p:nvSpPr>
          <p:spPr>
            <a:xfrm>
              <a:off x="0" y="-352425"/>
              <a:ext cx="469681" cy="820154"/>
            </a:xfrm>
            <a:prstGeom prst="rect">
              <a:avLst/>
            </a:prstGeom>
          </p:spPr>
          <p:txBody>
            <a:bodyPr lIns="50800" tIns="50800" rIns="50800" bIns="50800" rtlCol="0" anchor="ctr"/>
            <a:lstStyle/>
            <a:p>
              <a:pPr algn="ctr">
                <a:lnSpc>
                  <a:spcPts val="25060"/>
                </a:lnSpc>
              </a:pPr>
              <a:endParaRPr/>
            </a:p>
          </p:txBody>
        </p:sp>
      </p:grpSp>
      <p:grpSp>
        <p:nvGrpSpPr>
          <p:cNvPr id="15" name="Group 15"/>
          <p:cNvGrpSpPr/>
          <p:nvPr/>
        </p:nvGrpSpPr>
        <p:grpSpPr>
          <a:xfrm>
            <a:off x="11101640" y="356260"/>
            <a:ext cx="4017477" cy="2484241"/>
            <a:chOff x="0" y="0"/>
            <a:chExt cx="681979" cy="421707"/>
          </a:xfrm>
        </p:grpSpPr>
        <p:sp>
          <p:nvSpPr>
            <p:cNvPr id="16" name="Freeform 16"/>
            <p:cNvSpPr/>
            <p:nvPr/>
          </p:nvSpPr>
          <p:spPr>
            <a:xfrm>
              <a:off x="0" y="0"/>
              <a:ext cx="681979" cy="421707"/>
            </a:xfrm>
            <a:custGeom>
              <a:avLst/>
              <a:gdLst/>
              <a:ahLst/>
              <a:cxnLst/>
              <a:rect l="l" t="t" r="r" b="b"/>
              <a:pathLst>
                <a:path w="681979" h="421707">
                  <a:moveTo>
                    <a:pt x="192706" y="0"/>
                  </a:moveTo>
                  <a:lnTo>
                    <a:pt x="489273" y="0"/>
                  </a:lnTo>
                  <a:cubicBezTo>
                    <a:pt x="595701" y="0"/>
                    <a:pt x="681979" y="86277"/>
                    <a:pt x="681979" y="192706"/>
                  </a:cubicBezTo>
                  <a:lnTo>
                    <a:pt x="681979" y="229001"/>
                  </a:lnTo>
                  <a:cubicBezTo>
                    <a:pt x="681979" y="280110"/>
                    <a:pt x="661676" y="329126"/>
                    <a:pt x="625536" y="365265"/>
                  </a:cubicBezTo>
                  <a:cubicBezTo>
                    <a:pt x="589397" y="401404"/>
                    <a:pt x="540381" y="421707"/>
                    <a:pt x="489273" y="421707"/>
                  </a:cubicBezTo>
                  <a:lnTo>
                    <a:pt x="192706" y="421707"/>
                  </a:lnTo>
                  <a:cubicBezTo>
                    <a:pt x="86277" y="421707"/>
                    <a:pt x="0" y="335430"/>
                    <a:pt x="0" y="229001"/>
                  </a:cubicBezTo>
                  <a:lnTo>
                    <a:pt x="0" y="192706"/>
                  </a:lnTo>
                  <a:cubicBezTo>
                    <a:pt x="0" y="141597"/>
                    <a:pt x="20303" y="92582"/>
                    <a:pt x="56442" y="56442"/>
                  </a:cubicBezTo>
                  <a:cubicBezTo>
                    <a:pt x="92582" y="20303"/>
                    <a:pt x="141597" y="0"/>
                    <a:pt x="192706" y="0"/>
                  </a:cubicBezTo>
                  <a:close/>
                </a:path>
              </a:pathLst>
            </a:custGeom>
            <a:solidFill>
              <a:srgbClr val="FFFFFF">
                <a:alpha val="74902"/>
              </a:srgbClr>
            </a:solidFill>
          </p:spPr>
          <p:txBody>
            <a:bodyPr/>
            <a:lstStyle/>
            <a:p>
              <a:endParaRPr lang="en-AU"/>
            </a:p>
          </p:txBody>
        </p:sp>
        <p:sp>
          <p:nvSpPr>
            <p:cNvPr id="17" name="TextBox 17"/>
            <p:cNvSpPr txBox="1"/>
            <p:nvPr/>
          </p:nvSpPr>
          <p:spPr>
            <a:xfrm>
              <a:off x="0" y="-352425"/>
              <a:ext cx="681979" cy="774132"/>
            </a:xfrm>
            <a:prstGeom prst="rect">
              <a:avLst/>
            </a:prstGeom>
          </p:spPr>
          <p:txBody>
            <a:bodyPr lIns="56344" tIns="56344" rIns="56344" bIns="56344" rtlCol="0" anchor="ctr"/>
            <a:lstStyle/>
            <a:p>
              <a:pPr algn="ctr">
                <a:lnSpc>
                  <a:spcPts val="25060"/>
                </a:lnSpc>
              </a:pPr>
              <a:endParaRPr/>
            </a:p>
          </p:txBody>
        </p:sp>
      </p:grpSp>
      <p:sp>
        <p:nvSpPr>
          <p:cNvPr id="18" name="TextBox 18"/>
          <p:cNvSpPr txBox="1"/>
          <p:nvPr/>
        </p:nvSpPr>
        <p:spPr>
          <a:xfrm>
            <a:off x="11262695" y="573992"/>
            <a:ext cx="3695367" cy="1963052"/>
          </a:xfrm>
          <a:prstGeom prst="rect">
            <a:avLst/>
          </a:prstGeom>
        </p:spPr>
        <p:txBody>
          <a:bodyPr lIns="0" tIns="0" rIns="0" bIns="0" rtlCol="0" anchor="t">
            <a:spAutoFit/>
          </a:bodyPr>
          <a:lstStyle/>
          <a:p>
            <a:pPr algn="ctr">
              <a:lnSpc>
                <a:spcPts val="5200"/>
              </a:lnSpc>
            </a:pPr>
            <a:r>
              <a:rPr lang="en-US" sz="3714">
                <a:solidFill>
                  <a:srgbClr val="000000"/>
                </a:solidFill>
                <a:latin typeface="DejaVu Serif"/>
                <a:ea typeface="DejaVu Serif"/>
                <a:cs typeface="DejaVu Serif"/>
                <a:sym typeface="DejaVu Serif"/>
              </a:rPr>
              <a:t>See page 8 of the Robot Design file</a:t>
            </a:r>
          </a:p>
        </p:txBody>
      </p:sp>
      <p:sp>
        <p:nvSpPr>
          <p:cNvPr id="19" name="Freeform 19"/>
          <p:cNvSpPr/>
          <p:nvPr/>
        </p:nvSpPr>
        <p:spPr>
          <a:xfrm>
            <a:off x="15764513" y="760972"/>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6"/>
            <a:stretch>
              <a:fillRect/>
            </a:stretch>
          </a:blipFill>
        </p:spPr>
        <p:txBody>
          <a:bodyPr/>
          <a:lstStyle/>
          <a:p>
            <a:endParaRPr lang="en-AU"/>
          </a:p>
        </p:txBody>
      </p:sp>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5732" y="-4061175"/>
            <a:ext cx="12956536" cy="18288000"/>
          </a:xfrm>
          <a:custGeom>
            <a:avLst/>
            <a:gdLst/>
            <a:ahLst/>
            <a:cxnLst/>
            <a:rect l="l" t="t" r="r" b="b"/>
            <a:pathLst>
              <a:path w="12956536" h="18288000">
                <a:moveTo>
                  <a:pt x="0" y="0"/>
                </a:moveTo>
                <a:lnTo>
                  <a:pt x="12956536" y="0"/>
                </a:lnTo>
                <a:lnTo>
                  <a:pt x="12956536" y="18288000"/>
                </a:lnTo>
                <a:lnTo>
                  <a:pt x="0" y="18288000"/>
                </a:lnTo>
                <a:lnTo>
                  <a:pt x="0" y="0"/>
                </a:lnTo>
                <a:close/>
              </a:path>
            </a:pathLst>
          </a:custGeom>
          <a:blipFill>
            <a:blip r:embed="rId4"/>
            <a:stretch>
              <a:fillRect l="-19210" t="-30196" r="-42480" b="-22541"/>
            </a:stretch>
          </a:blipFill>
        </p:spPr>
        <p:txBody>
          <a:bodyPr/>
          <a:lstStyle/>
          <a:p>
            <a:endParaRPr lang="en-AU"/>
          </a:p>
        </p:txBody>
      </p:sp>
      <p:grpSp>
        <p:nvGrpSpPr>
          <p:cNvPr id="3" name="Group 3"/>
          <p:cNvGrpSpPr/>
          <p:nvPr/>
        </p:nvGrpSpPr>
        <p:grpSpPr>
          <a:xfrm>
            <a:off x="459799" y="927506"/>
            <a:ext cx="10964352" cy="5864347"/>
            <a:chOff x="0" y="0"/>
            <a:chExt cx="2064349" cy="1104129"/>
          </a:xfrm>
        </p:grpSpPr>
        <p:sp>
          <p:nvSpPr>
            <p:cNvPr id="4" name="Freeform 4"/>
            <p:cNvSpPr/>
            <p:nvPr/>
          </p:nvSpPr>
          <p:spPr>
            <a:xfrm>
              <a:off x="0" y="0"/>
              <a:ext cx="2064349" cy="1104129"/>
            </a:xfrm>
            <a:custGeom>
              <a:avLst/>
              <a:gdLst/>
              <a:ahLst/>
              <a:cxnLst/>
              <a:rect l="l" t="t" r="r" b="b"/>
              <a:pathLst>
                <a:path w="2064349" h="1104129">
                  <a:moveTo>
                    <a:pt x="70610" y="0"/>
                  </a:moveTo>
                  <a:lnTo>
                    <a:pt x="1993739" y="0"/>
                  </a:lnTo>
                  <a:cubicBezTo>
                    <a:pt x="2012466" y="0"/>
                    <a:pt x="2030426" y="7439"/>
                    <a:pt x="2043668" y="20681"/>
                  </a:cubicBezTo>
                  <a:cubicBezTo>
                    <a:pt x="2056910" y="33923"/>
                    <a:pt x="2064349" y="51883"/>
                    <a:pt x="2064349" y="70610"/>
                  </a:cubicBezTo>
                  <a:lnTo>
                    <a:pt x="2064349" y="1033519"/>
                  </a:lnTo>
                  <a:cubicBezTo>
                    <a:pt x="2064349" y="1072516"/>
                    <a:pt x="2032736" y="1104129"/>
                    <a:pt x="1993739" y="1104129"/>
                  </a:cubicBezTo>
                  <a:lnTo>
                    <a:pt x="70610" y="1104129"/>
                  </a:lnTo>
                  <a:cubicBezTo>
                    <a:pt x="31613" y="1104129"/>
                    <a:pt x="0" y="1072516"/>
                    <a:pt x="0" y="1033519"/>
                  </a:cubicBezTo>
                  <a:lnTo>
                    <a:pt x="0" y="70610"/>
                  </a:lnTo>
                  <a:cubicBezTo>
                    <a:pt x="0" y="31613"/>
                    <a:pt x="31613" y="0"/>
                    <a:pt x="70610" y="0"/>
                  </a:cubicBezTo>
                  <a:close/>
                </a:path>
              </a:pathLst>
            </a:custGeom>
            <a:solidFill>
              <a:srgbClr val="FFFFFF">
                <a:alpha val="80000"/>
              </a:srgbClr>
            </a:solidFill>
          </p:spPr>
          <p:txBody>
            <a:bodyPr/>
            <a:lstStyle/>
            <a:p>
              <a:endParaRPr lang="en-AU"/>
            </a:p>
          </p:txBody>
        </p:sp>
        <p:sp>
          <p:nvSpPr>
            <p:cNvPr id="5" name="TextBox 5"/>
            <p:cNvSpPr txBox="1"/>
            <p:nvPr/>
          </p:nvSpPr>
          <p:spPr>
            <a:xfrm>
              <a:off x="0" y="-352425"/>
              <a:ext cx="2064349" cy="1456554"/>
            </a:xfrm>
            <a:prstGeom prst="rect">
              <a:avLst/>
            </a:prstGeom>
          </p:spPr>
          <p:txBody>
            <a:bodyPr lIns="50800" tIns="50800" rIns="50800" bIns="50800" rtlCol="0" anchor="ctr"/>
            <a:lstStyle/>
            <a:p>
              <a:pPr algn="ctr">
                <a:lnSpc>
                  <a:spcPts val="25060"/>
                </a:lnSpc>
              </a:pPr>
              <a:endParaRPr/>
            </a:p>
          </p:txBody>
        </p:sp>
      </p:grpSp>
      <p:grpSp>
        <p:nvGrpSpPr>
          <p:cNvPr id="6" name="Group 6"/>
          <p:cNvGrpSpPr/>
          <p:nvPr/>
        </p:nvGrpSpPr>
        <p:grpSpPr>
          <a:xfrm>
            <a:off x="7288021" y="7459188"/>
            <a:ext cx="10561206" cy="2484241"/>
            <a:chOff x="0" y="0"/>
            <a:chExt cx="2640833" cy="621185"/>
          </a:xfrm>
        </p:grpSpPr>
        <p:sp>
          <p:nvSpPr>
            <p:cNvPr id="7" name="Freeform 7"/>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8" name="TextBox 8"/>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9" name="TextBox 9"/>
          <p:cNvSpPr txBox="1"/>
          <p:nvPr/>
        </p:nvSpPr>
        <p:spPr>
          <a:xfrm>
            <a:off x="7516435" y="7315417"/>
            <a:ext cx="10104378" cy="2409834"/>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2</a:t>
            </a:r>
          </a:p>
        </p:txBody>
      </p:sp>
      <p:grpSp>
        <p:nvGrpSpPr>
          <p:cNvPr id="10" name="Group 10"/>
          <p:cNvGrpSpPr/>
          <p:nvPr/>
        </p:nvGrpSpPr>
        <p:grpSpPr>
          <a:xfrm>
            <a:off x="459799" y="7459188"/>
            <a:ext cx="2494613" cy="2484241"/>
            <a:chOff x="0" y="0"/>
            <a:chExt cx="469681" cy="467729"/>
          </a:xfrm>
        </p:grpSpPr>
        <p:sp>
          <p:nvSpPr>
            <p:cNvPr id="11" name="Freeform 11"/>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2" name="TextBox 12"/>
            <p:cNvSpPr txBox="1"/>
            <p:nvPr/>
          </p:nvSpPr>
          <p:spPr>
            <a:xfrm>
              <a:off x="0" y="-352425"/>
              <a:ext cx="469681" cy="820154"/>
            </a:xfrm>
            <a:prstGeom prst="rect">
              <a:avLst/>
            </a:prstGeom>
          </p:spPr>
          <p:txBody>
            <a:bodyPr lIns="50800" tIns="50800" rIns="50800" bIns="50800" rtlCol="0" anchor="ctr"/>
            <a:lstStyle/>
            <a:p>
              <a:pPr algn="ctr">
                <a:lnSpc>
                  <a:spcPts val="25060"/>
                </a:lnSpc>
              </a:pPr>
              <a:endParaRPr/>
            </a:p>
          </p:txBody>
        </p:sp>
      </p:grpSp>
      <p:sp>
        <p:nvSpPr>
          <p:cNvPr id="13" name="TextBox 13"/>
          <p:cNvSpPr txBox="1"/>
          <p:nvPr/>
        </p:nvSpPr>
        <p:spPr>
          <a:xfrm>
            <a:off x="1155752" y="1915533"/>
            <a:ext cx="9572447" cy="3802568"/>
          </a:xfrm>
          <a:prstGeom prst="rect">
            <a:avLst/>
          </a:prstGeom>
        </p:spPr>
        <p:txBody>
          <a:bodyPr lIns="0" tIns="0" rIns="0" bIns="0" rtlCol="0" anchor="t">
            <a:spAutoFit/>
          </a:bodyPr>
          <a:lstStyle/>
          <a:p>
            <a:pPr algn="l">
              <a:lnSpc>
                <a:spcPts val="6067"/>
              </a:lnSpc>
            </a:pPr>
            <a:r>
              <a:rPr lang="en-US" sz="4334">
                <a:solidFill>
                  <a:srgbClr val="000000"/>
                </a:solidFill>
                <a:latin typeface="DejaVu Serif"/>
                <a:ea typeface="DejaVu Serif"/>
                <a:cs typeface="DejaVu Serif"/>
                <a:sym typeface="DejaVu Serif"/>
              </a:rPr>
              <a:t>This attachment is used to complete </a:t>
            </a:r>
            <a:r>
              <a:rPr lang="en-US" sz="4334" u="sng">
                <a:solidFill>
                  <a:srgbClr val="000000"/>
                </a:solidFill>
                <a:latin typeface="DejaVu Serif"/>
                <a:ea typeface="DejaVu Serif"/>
                <a:cs typeface="DejaVu Serif"/>
                <a:sym typeface="DejaVu Serif"/>
              </a:rPr>
              <a:t>salvage operation</a:t>
            </a:r>
            <a:r>
              <a:rPr lang="en-US" sz="4334">
                <a:solidFill>
                  <a:srgbClr val="000000"/>
                </a:solidFill>
                <a:latin typeface="DejaVu Serif"/>
                <a:ea typeface="DejaVu Serif"/>
                <a:cs typeface="DejaVu Serif"/>
                <a:sym typeface="DejaVu Serif"/>
              </a:rPr>
              <a:t> and a part of </a:t>
            </a:r>
            <a:r>
              <a:rPr lang="en-US" sz="4334" u="sng">
                <a:solidFill>
                  <a:srgbClr val="000000"/>
                </a:solidFill>
                <a:latin typeface="DejaVu Serif"/>
                <a:ea typeface="DejaVu Serif"/>
                <a:cs typeface="DejaVu Serif"/>
                <a:sym typeface="DejaVu Serif"/>
              </a:rPr>
              <a:t>site marking</a:t>
            </a:r>
            <a:r>
              <a:rPr lang="en-US" sz="4334">
                <a:solidFill>
                  <a:srgbClr val="000000"/>
                </a:solidFill>
                <a:latin typeface="DejaVu Serif"/>
                <a:ea typeface="DejaVu Serif"/>
                <a:cs typeface="DejaVu Serif"/>
                <a:sym typeface="DejaVu Serif"/>
              </a:rPr>
              <a:t>. </a:t>
            </a:r>
          </a:p>
          <a:p>
            <a:pPr marL="935771" lvl="1" indent="-467886" algn="l">
              <a:lnSpc>
                <a:spcPts val="6067"/>
              </a:lnSpc>
              <a:buFont typeface="Arial"/>
              <a:buChar char="•"/>
            </a:pPr>
            <a:r>
              <a:rPr lang="en-US" sz="4334" b="1">
                <a:solidFill>
                  <a:srgbClr val="000000"/>
                </a:solidFill>
                <a:latin typeface="DejaVu Serif Bold"/>
                <a:ea typeface="DejaVu Serif Bold"/>
                <a:cs typeface="DejaVu Serif Bold"/>
                <a:sym typeface="DejaVu Serif Bold"/>
              </a:rPr>
              <a:t>Problem solving</a:t>
            </a:r>
          </a:p>
          <a:p>
            <a:pPr marL="935771" lvl="1" indent="-467886" algn="l">
              <a:lnSpc>
                <a:spcPts val="6067"/>
              </a:lnSpc>
              <a:spcBef>
                <a:spcPct val="0"/>
              </a:spcBef>
              <a:buFont typeface="Arial"/>
              <a:buChar char="•"/>
            </a:pPr>
            <a:r>
              <a:rPr lang="en-US" sz="4334" b="1">
                <a:solidFill>
                  <a:srgbClr val="000000"/>
                </a:solidFill>
                <a:latin typeface="DejaVu Serif Bold"/>
                <a:ea typeface="DejaVu Serif Bold"/>
                <a:cs typeface="DejaVu Serif Bold"/>
                <a:sym typeface="DejaVu Serif Bold"/>
              </a:rPr>
              <a:t>Reliability</a:t>
            </a:r>
          </a:p>
        </p:txBody>
      </p:sp>
      <p:pic>
        <p:nvPicPr>
          <p:cNvPr id="14" name="Picture 14">
            <a:hlinkClick r:id="" action="ppaction://media"/>
          </p:cNvPr>
          <p:cNvPicPr>
            <a:picLocks noChangeAspect="1"/>
          </p:cNvPicPr>
          <p:nvPr>
            <a:videoFile r:link="rId1"/>
            <p:extLst>
              <p:ext uri="{DAA4B4D4-6D71-4841-9C94-3DE7FCFB9230}">
                <p14:media xmlns:p14="http://schemas.microsoft.com/office/powerpoint/2010/main" r:embed="rId2">
                  <p14:trim end="2.722"/>
                </p14:media>
              </p:ext>
            </p:extLst>
          </p:nvPr>
        </p:nvPicPr>
        <p:blipFill>
          <a:blip r:embed="rId5">
            <a:alphaModFix amt="75000"/>
          </a:blip>
          <a:srcRect t="16621" r="1746" b="20543"/>
          <a:stretch>
            <a:fillRect/>
          </a:stretch>
        </p:blipFill>
        <p:spPr>
          <a:xfrm>
            <a:off x="11840539" y="571246"/>
            <a:ext cx="5780274" cy="6576866"/>
          </a:xfrm>
          <a:prstGeom prst="rect">
            <a:avLst/>
          </a:prstGeom>
        </p:spPr>
      </p:pic>
      <p:sp>
        <p:nvSpPr>
          <p:cNvPr id="15" name="Freeform 15"/>
          <p:cNvSpPr/>
          <p:nvPr/>
        </p:nvSpPr>
        <p:spPr>
          <a:xfrm>
            <a:off x="758686" y="7867189"/>
            <a:ext cx="1668240" cy="1668240"/>
          </a:xfrm>
          <a:custGeom>
            <a:avLst/>
            <a:gdLst/>
            <a:ahLst/>
            <a:cxnLst/>
            <a:rect l="l" t="t" r="r" b="b"/>
            <a:pathLst>
              <a:path w="1668240" h="1668240">
                <a:moveTo>
                  <a:pt x="0" y="0"/>
                </a:moveTo>
                <a:lnTo>
                  <a:pt x="1668239" y="0"/>
                </a:lnTo>
                <a:lnTo>
                  <a:pt x="1668239" y="1668240"/>
                </a:lnTo>
                <a:lnTo>
                  <a:pt x="0" y="1668240"/>
                </a:lnTo>
                <a:lnTo>
                  <a:pt x="0" y="0"/>
                </a:lnTo>
                <a:close/>
              </a:path>
            </a:pathLst>
          </a:custGeom>
          <a:blipFill>
            <a:blip r:embed="rId6"/>
            <a:stretch>
              <a:fillRect/>
            </a:stretch>
          </a:blipFill>
        </p:spPr>
        <p:txBody>
          <a:bodyPr/>
          <a:lstStyle/>
          <a:p>
            <a:endParaRPr lang="en-AU"/>
          </a:p>
        </p:txBody>
      </p:sp>
      <p:grpSp>
        <p:nvGrpSpPr>
          <p:cNvPr id="16" name="Group 16"/>
          <p:cNvGrpSpPr/>
          <p:nvPr/>
        </p:nvGrpSpPr>
        <p:grpSpPr>
          <a:xfrm>
            <a:off x="3246075" y="7459188"/>
            <a:ext cx="3750282" cy="2484241"/>
            <a:chOff x="0" y="0"/>
            <a:chExt cx="636622" cy="421707"/>
          </a:xfrm>
        </p:grpSpPr>
        <p:sp>
          <p:nvSpPr>
            <p:cNvPr id="17" name="Freeform 17"/>
            <p:cNvSpPr/>
            <p:nvPr/>
          </p:nvSpPr>
          <p:spPr>
            <a:xfrm>
              <a:off x="0" y="0"/>
              <a:ext cx="636622" cy="421707"/>
            </a:xfrm>
            <a:custGeom>
              <a:avLst/>
              <a:gdLst/>
              <a:ahLst/>
              <a:cxnLst/>
              <a:rect l="l" t="t" r="r" b="b"/>
              <a:pathLst>
                <a:path w="636622" h="421707">
                  <a:moveTo>
                    <a:pt x="206436" y="0"/>
                  </a:moveTo>
                  <a:lnTo>
                    <a:pt x="430186" y="0"/>
                  </a:lnTo>
                  <a:cubicBezTo>
                    <a:pt x="544197" y="0"/>
                    <a:pt x="636622" y="92424"/>
                    <a:pt x="636622" y="206436"/>
                  </a:cubicBezTo>
                  <a:lnTo>
                    <a:pt x="636622" y="215272"/>
                  </a:lnTo>
                  <a:cubicBezTo>
                    <a:pt x="636622" y="270022"/>
                    <a:pt x="614872" y="322529"/>
                    <a:pt x="576158" y="361244"/>
                  </a:cubicBezTo>
                  <a:cubicBezTo>
                    <a:pt x="537444" y="399958"/>
                    <a:pt x="484936" y="421707"/>
                    <a:pt x="430186" y="421707"/>
                  </a:cubicBezTo>
                  <a:lnTo>
                    <a:pt x="206436" y="421707"/>
                  </a:lnTo>
                  <a:cubicBezTo>
                    <a:pt x="92424" y="421707"/>
                    <a:pt x="0" y="329283"/>
                    <a:pt x="0" y="215272"/>
                  </a:cubicBezTo>
                  <a:lnTo>
                    <a:pt x="0" y="206436"/>
                  </a:lnTo>
                  <a:cubicBezTo>
                    <a:pt x="0" y="92424"/>
                    <a:pt x="92424" y="0"/>
                    <a:pt x="206436" y="0"/>
                  </a:cubicBezTo>
                  <a:close/>
                </a:path>
              </a:pathLst>
            </a:custGeom>
            <a:solidFill>
              <a:srgbClr val="FFFFFF">
                <a:alpha val="74902"/>
              </a:srgbClr>
            </a:solidFill>
          </p:spPr>
          <p:txBody>
            <a:bodyPr/>
            <a:lstStyle/>
            <a:p>
              <a:endParaRPr lang="en-AU"/>
            </a:p>
          </p:txBody>
        </p:sp>
        <p:sp>
          <p:nvSpPr>
            <p:cNvPr id="18" name="TextBox 18"/>
            <p:cNvSpPr txBox="1"/>
            <p:nvPr/>
          </p:nvSpPr>
          <p:spPr>
            <a:xfrm>
              <a:off x="0" y="-352425"/>
              <a:ext cx="636622" cy="774132"/>
            </a:xfrm>
            <a:prstGeom prst="rect">
              <a:avLst/>
            </a:prstGeom>
          </p:spPr>
          <p:txBody>
            <a:bodyPr lIns="56344" tIns="56344" rIns="56344" bIns="56344" rtlCol="0" anchor="ctr"/>
            <a:lstStyle/>
            <a:p>
              <a:pPr algn="ctr">
                <a:lnSpc>
                  <a:spcPts val="25060"/>
                </a:lnSpc>
              </a:pPr>
              <a:endParaRPr/>
            </a:p>
          </p:txBody>
        </p:sp>
      </p:grpSp>
      <p:sp>
        <p:nvSpPr>
          <p:cNvPr id="19" name="TextBox 19"/>
          <p:cNvSpPr txBox="1"/>
          <p:nvPr/>
        </p:nvSpPr>
        <p:spPr>
          <a:xfrm>
            <a:off x="3548280" y="7740872"/>
            <a:ext cx="3145873" cy="184467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8 of the Robot Design file</a:t>
            </a:r>
          </a:p>
        </p:txBody>
      </p:sp>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1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B322"/>
        </a:solidFill>
        <a:effectLst/>
      </p:bgPr>
    </p:bg>
    <p:spTree>
      <p:nvGrpSpPr>
        <p:cNvPr id="1" name=""/>
        <p:cNvGrpSpPr/>
        <p:nvPr/>
      </p:nvGrpSpPr>
      <p:grpSpPr>
        <a:xfrm>
          <a:off x="0" y="0"/>
          <a:ext cx="0" cy="0"/>
          <a:chOff x="0" y="0"/>
          <a:chExt cx="0" cy="0"/>
        </a:xfrm>
      </p:grpSpPr>
      <p:sp>
        <p:nvSpPr>
          <p:cNvPr id="2" name="Freeform 2"/>
          <p:cNvSpPr/>
          <p:nvPr/>
        </p:nvSpPr>
        <p:spPr>
          <a:xfrm rot="5400000">
            <a:off x="2286000" y="-4000500"/>
            <a:ext cx="13716000" cy="18288000"/>
          </a:xfrm>
          <a:custGeom>
            <a:avLst/>
            <a:gdLst/>
            <a:ahLst/>
            <a:cxnLst/>
            <a:rect l="l" t="t" r="r" b="b"/>
            <a:pathLst>
              <a:path w="13716000" h="18288000">
                <a:moveTo>
                  <a:pt x="0" y="0"/>
                </a:moveTo>
                <a:lnTo>
                  <a:pt x="13716000" y="0"/>
                </a:lnTo>
                <a:lnTo>
                  <a:pt x="13716000" y="18288000"/>
                </a:lnTo>
                <a:lnTo>
                  <a:pt x="0" y="18288000"/>
                </a:lnTo>
                <a:lnTo>
                  <a:pt x="0" y="0"/>
                </a:lnTo>
                <a:close/>
              </a:path>
            </a:pathLst>
          </a:custGeom>
          <a:blipFill>
            <a:blip r:embed="rId4"/>
            <a:stretch>
              <a:fillRect/>
            </a:stretch>
          </a:blipFill>
        </p:spPr>
        <p:txBody>
          <a:bodyPr/>
          <a:lstStyle/>
          <a:p>
            <a:endParaRPr lang="en-AU"/>
          </a:p>
        </p:txBody>
      </p:sp>
      <p:grpSp>
        <p:nvGrpSpPr>
          <p:cNvPr id="3" name="Group 3"/>
          <p:cNvGrpSpPr/>
          <p:nvPr/>
        </p:nvGrpSpPr>
        <p:grpSpPr>
          <a:xfrm>
            <a:off x="548242" y="3223258"/>
            <a:ext cx="17130076" cy="6670771"/>
            <a:chOff x="0" y="0"/>
            <a:chExt cx="4511625" cy="1756911"/>
          </a:xfrm>
        </p:grpSpPr>
        <p:sp>
          <p:nvSpPr>
            <p:cNvPr id="4" name="Freeform 4"/>
            <p:cNvSpPr/>
            <p:nvPr/>
          </p:nvSpPr>
          <p:spPr>
            <a:xfrm>
              <a:off x="0" y="0"/>
              <a:ext cx="4511625" cy="1756911"/>
            </a:xfrm>
            <a:custGeom>
              <a:avLst/>
              <a:gdLst/>
              <a:ahLst/>
              <a:cxnLst/>
              <a:rect l="l" t="t" r="r" b="b"/>
              <a:pathLst>
                <a:path w="4511625" h="1756911">
                  <a:moveTo>
                    <a:pt x="23049" y="0"/>
                  </a:moveTo>
                  <a:lnTo>
                    <a:pt x="4488576" y="0"/>
                  </a:lnTo>
                  <a:cubicBezTo>
                    <a:pt x="4501305" y="0"/>
                    <a:pt x="4511625" y="10320"/>
                    <a:pt x="4511625" y="23049"/>
                  </a:cubicBezTo>
                  <a:lnTo>
                    <a:pt x="4511625" y="1733861"/>
                  </a:lnTo>
                  <a:cubicBezTo>
                    <a:pt x="4511625" y="1746591"/>
                    <a:pt x="4501305" y="1756911"/>
                    <a:pt x="4488576" y="1756911"/>
                  </a:cubicBezTo>
                  <a:lnTo>
                    <a:pt x="23049" y="1756911"/>
                  </a:lnTo>
                  <a:cubicBezTo>
                    <a:pt x="16936" y="1756911"/>
                    <a:pt x="11074" y="1754482"/>
                    <a:pt x="6751" y="1750160"/>
                  </a:cubicBezTo>
                  <a:cubicBezTo>
                    <a:pt x="2428" y="1745837"/>
                    <a:pt x="0" y="1739974"/>
                    <a:pt x="0" y="1733861"/>
                  </a:cubicBezTo>
                  <a:lnTo>
                    <a:pt x="0" y="23049"/>
                  </a:lnTo>
                  <a:cubicBezTo>
                    <a:pt x="0" y="10320"/>
                    <a:pt x="10320" y="0"/>
                    <a:pt x="23049" y="0"/>
                  </a:cubicBezTo>
                  <a:close/>
                </a:path>
              </a:pathLst>
            </a:custGeom>
            <a:solidFill>
              <a:srgbClr val="FFFFFF">
                <a:alpha val="69804"/>
              </a:srgbClr>
            </a:solidFill>
          </p:spPr>
          <p:txBody>
            <a:bodyPr/>
            <a:lstStyle/>
            <a:p>
              <a:endParaRPr lang="en-AU"/>
            </a:p>
          </p:txBody>
        </p:sp>
        <p:sp>
          <p:nvSpPr>
            <p:cNvPr id="5" name="TextBox 5"/>
            <p:cNvSpPr txBox="1"/>
            <p:nvPr/>
          </p:nvSpPr>
          <p:spPr>
            <a:xfrm>
              <a:off x="0" y="-38100"/>
              <a:ext cx="4511625" cy="179501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982813" y="3740414"/>
            <a:ext cx="10363889" cy="4742167"/>
          </a:xfrm>
          <a:prstGeom prst="rect">
            <a:avLst/>
          </a:prstGeom>
        </p:spPr>
        <p:txBody>
          <a:bodyPr lIns="0" tIns="0" rIns="0" bIns="0" rtlCol="0" anchor="t">
            <a:spAutoFit/>
          </a:bodyPr>
          <a:lstStyle/>
          <a:p>
            <a:pPr algn="l">
              <a:lnSpc>
                <a:spcPts val="6254"/>
              </a:lnSpc>
            </a:pPr>
            <a:r>
              <a:rPr lang="en-US" sz="4467">
                <a:solidFill>
                  <a:srgbClr val="000000"/>
                </a:solidFill>
                <a:latin typeface="DejaVu Serif"/>
                <a:ea typeface="DejaVu Serif"/>
                <a:cs typeface="DejaVu Serif"/>
                <a:sym typeface="DejaVu Serif"/>
              </a:rPr>
              <a:t>This attachment is used to complete both components of the </a:t>
            </a:r>
            <a:r>
              <a:rPr lang="en-US" sz="4467" u="sng">
                <a:solidFill>
                  <a:srgbClr val="000000"/>
                </a:solidFill>
                <a:latin typeface="DejaVu Serif"/>
                <a:ea typeface="DejaVu Serif"/>
                <a:cs typeface="DejaVu Serif"/>
                <a:sym typeface="DejaVu Serif"/>
              </a:rPr>
              <a:t>mineshaft explorer </a:t>
            </a:r>
            <a:r>
              <a:rPr lang="en-US" sz="4467">
                <a:solidFill>
                  <a:srgbClr val="000000"/>
                </a:solidFill>
                <a:latin typeface="DejaVu Serif"/>
                <a:ea typeface="DejaVu Serif"/>
                <a:cs typeface="DejaVu Serif"/>
                <a:sym typeface="DejaVu Serif"/>
              </a:rPr>
              <a:t>and </a:t>
            </a:r>
            <a:r>
              <a:rPr lang="en-US" sz="4467" u="sng">
                <a:solidFill>
                  <a:srgbClr val="000000"/>
                </a:solidFill>
                <a:latin typeface="DejaVu Serif"/>
                <a:ea typeface="DejaVu Serif"/>
                <a:cs typeface="DejaVu Serif"/>
                <a:sym typeface="DejaVu Serif"/>
              </a:rPr>
              <a:t>careful recovery</a:t>
            </a:r>
            <a:r>
              <a:rPr lang="en-US" sz="4467">
                <a:solidFill>
                  <a:srgbClr val="000000"/>
                </a:solidFill>
                <a:latin typeface="DejaVu Serif"/>
                <a:ea typeface="DejaVu Serif"/>
                <a:cs typeface="DejaVu Serif"/>
                <a:sym typeface="DejaVu Serif"/>
              </a:rPr>
              <a:t>. </a:t>
            </a:r>
          </a:p>
          <a:p>
            <a:pPr marL="964461" lvl="1" indent="-482230" algn="l">
              <a:lnSpc>
                <a:spcPts val="6254"/>
              </a:lnSpc>
              <a:buFont typeface="Arial"/>
              <a:buChar char="•"/>
            </a:pPr>
            <a:r>
              <a:rPr lang="en-US" sz="4467" b="1">
                <a:solidFill>
                  <a:srgbClr val="000000"/>
                </a:solidFill>
                <a:latin typeface="DejaVu Serif Bold"/>
                <a:ea typeface="DejaVu Serif Bold"/>
                <a:cs typeface="DejaVu Serif Bold"/>
                <a:sym typeface="DejaVu Serif Bold"/>
              </a:rPr>
              <a:t>Efficiency</a:t>
            </a:r>
          </a:p>
          <a:p>
            <a:pPr marL="964461" lvl="1" indent="-482230" algn="l">
              <a:lnSpc>
                <a:spcPts val="6254"/>
              </a:lnSpc>
              <a:buFont typeface="Arial"/>
              <a:buChar char="•"/>
            </a:pPr>
            <a:r>
              <a:rPr lang="en-US" sz="4467" b="1">
                <a:solidFill>
                  <a:srgbClr val="000000"/>
                </a:solidFill>
                <a:latin typeface="DejaVu Serif Bold"/>
                <a:ea typeface="DejaVu Serif Bold"/>
                <a:cs typeface="DejaVu Serif Bold"/>
                <a:sym typeface="DejaVu Serif Bold"/>
              </a:rPr>
              <a:t>Simplicity</a:t>
            </a:r>
          </a:p>
        </p:txBody>
      </p:sp>
      <p:grpSp>
        <p:nvGrpSpPr>
          <p:cNvPr id="7" name="Group 7"/>
          <p:cNvGrpSpPr/>
          <p:nvPr/>
        </p:nvGrpSpPr>
        <p:grpSpPr>
          <a:xfrm>
            <a:off x="548242" y="544945"/>
            <a:ext cx="10561206" cy="2484241"/>
            <a:chOff x="0" y="0"/>
            <a:chExt cx="14081608" cy="3312321"/>
          </a:xfrm>
        </p:grpSpPr>
        <p:grpSp>
          <p:nvGrpSpPr>
            <p:cNvPr id="8" name="Group 8"/>
            <p:cNvGrpSpPr/>
            <p:nvPr/>
          </p:nvGrpSpPr>
          <p:grpSpPr>
            <a:xfrm>
              <a:off x="0" y="0"/>
              <a:ext cx="14081608" cy="3312321"/>
              <a:chOff x="0" y="0"/>
              <a:chExt cx="2640833" cy="621185"/>
            </a:xfrm>
          </p:grpSpPr>
          <p:sp>
            <p:nvSpPr>
              <p:cNvPr id="9" name="Freeform 9"/>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10" name="TextBox 10"/>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11" name="TextBox 11"/>
            <p:cNvSpPr txBox="1"/>
            <p:nvPr/>
          </p:nvSpPr>
          <p:spPr>
            <a:xfrm>
              <a:off x="304552" y="-71045"/>
              <a:ext cx="13472505" cy="3092462"/>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3</a:t>
              </a:r>
            </a:p>
          </p:txBody>
        </p:sp>
      </p:grpSp>
      <p:grpSp>
        <p:nvGrpSpPr>
          <p:cNvPr id="12" name="Group 12"/>
          <p:cNvGrpSpPr/>
          <p:nvPr/>
        </p:nvGrpSpPr>
        <p:grpSpPr>
          <a:xfrm>
            <a:off x="15351349" y="544945"/>
            <a:ext cx="2326969" cy="2317294"/>
            <a:chOff x="0" y="0"/>
            <a:chExt cx="469681" cy="467729"/>
          </a:xfrm>
        </p:grpSpPr>
        <p:sp>
          <p:nvSpPr>
            <p:cNvPr id="13" name="Freeform 13"/>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4" name="TextBox 14"/>
            <p:cNvSpPr txBox="1"/>
            <p:nvPr/>
          </p:nvSpPr>
          <p:spPr>
            <a:xfrm>
              <a:off x="0" y="-352425"/>
              <a:ext cx="469681" cy="820154"/>
            </a:xfrm>
            <a:prstGeom prst="rect">
              <a:avLst/>
            </a:prstGeom>
          </p:spPr>
          <p:txBody>
            <a:bodyPr lIns="47386" tIns="47386" rIns="47386" bIns="47386" rtlCol="0" anchor="ctr"/>
            <a:lstStyle/>
            <a:p>
              <a:pPr algn="ctr">
                <a:lnSpc>
                  <a:spcPts val="25060"/>
                </a:lnSpc>
              </a:pPr>
              <a:endParaRPr/>
            </a:p>
          </p:txBody>
        </p:sp>
      </p:grpSp>
      <p:pic>
        <p:nvPicPr>
          <p:cNvPr id="15" name="Picture 15">
            <a:hlinkClick r:id="" action="ppaction://media"/>
          </p:cNvPr>
          <p:cNvPicPr>
            <a:picLocks noChangeAspect="1"/>
          </p:cNvPicPr>
          <p:nvPr>
            <a:videoFile r:link="rId1"/>
            <p:extLst>
              <p:ext uri="{DAA4B4D4-6D71-4841-9C94-3DE7FCFB9230}">
                <p14:media xmlns:p14="http://schemas.microsoft.com/office/powerpoint/2010/main" r:embed="rId2">
                  <p14:trim end="2.755"/>
                </p14:media>
              </p:ext>
            </p:extLst>
          </p:nvPr>
        </p:nvPicPr>
        <p:blipFill>
          <a:blip r:embed="rId5">
            <a:alphaModFix amt="84000"/>
          </a:blip>
          <a:srcRect t="12186" b="27855"/>
          <a:stretch>
            <a:fillRect/>
          </a:stretch>
        </p:blipFill>
        <p:spPr>
          <a:xfrm>
            <a:off x="11562328" y="3520013"/>
            <a:ext cx="5696972" cy="6077260"/>
          </a:xfrm>
          <a:prstGeom prst="rect">
            <a:avLst/>
          </a:prstGeom>
        </p:spPr>
      </p:pic>
      <p:sp>
        <p:nvSpPr>
          <p:cNvPr id="16" name="Freeform 16"/>
          <p:cNvSpPr/>
          <p:nvPr/>
        </p:nvSpPr>
        <p:spPr>
          <a:xfrm>
            <a:off x="15677425" y="866184"/>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6"/>
            <a:stretch>
              <a:fillRect/>
            </a:stretch>
          </a:blipFill>
        </p:spPr>
        <p:txBody>
          <a:bodyPr/>
          <a:lstStyle/>
          <a:p>
            <a:endParaRPr lang="en-AU"/>
          </a:p>
        </p:txBody>
      </p:sp>
      <p:grpSp>
        <p:nvGrpSpPr>
          <p:cNvPr id="17" name="Group 17"/>
          <p:cNvGrpSpPr/>
          <p:nvPr/>
        </p:nvGrpSpPr>
        <p:grpSpPr>
          <a:xfrm>
            <a:off x="11346703" y="461472"/>
            <a:ext cx="3750282" cy="2484241"/>
            <a:chOff x="0" y="0"/>
            <a:chExt cx="636622" cy="421707"/>
          </a:xfrm>
        </p:grpSpPr>
        <p:sp>
          <p:nvSpPr>
            <p:cNvPr id="18" name="Freeform 18"/>
            <p:cNvSpPr/>
            <p:nvPr/>
          </p:nvSpPr>
          <p:spPr>
            <a:xfrm>
              <a:off x="0" y="0"/>
              <a:ext cx="636622" cy="421707"/>
            </a:xfrm>
            <a:custGeom>
              <a:avLst/>
              <a:gdLst/>
              <a:ahLst/>
              <a:cxnLst/>
              <a:rect l="l" t="t" r="r" b="b"/>
              <a:pathLst>
                <a:path w="636622" h="421707">
                  <a:moveTo>
                    <a:pt x="206436" y="0"/>
                  </a:moveTo>
                  <a:lnTo>
                    <a:pt x="430186" y="0"/>
                  </a:lnTo>
                  <a:cubicBezTo>
                    <a:pt x="544197" y="0"/>
                    <a:pt x="636622" y="92424"/>
                    <a:pt x="636622" y="206436"/>
                  </a:cubicBezTo>
                  <a:lnTo>
                    <a:pt x="636622" y="215272"/>
                  </a:lnTo>
                  <a:cubicBezTo>
                    <a:pt x="636622" y="270022"/>
                    <a:pt x="614872" y="322529"/>
                    <a:pt x="576158" y="361244"/>
                  </a:cubicBezTo>
                  <a:cubicBezTo>
                    <a:pt x="537444" y="399958"/>
                    <a:pt x="484936" y="421707"/>
                    <a:pt x="430186" y="421707"/>
                  </a:cubicBezTo>
                  <a:lnTo>
                    <a:pt x="206436" y="421707"/>
                  </a:lnTo>
                  <a:cubicBezTo>
                    <a:pt x="92424" y="421707"/>
                    <a:pt x="0" y="329283"/>
                    <a:pt x="0" y="215272"/>
                  </a:cubicBezTo>
                  <a:lnTo>
                    <a:pt x="0" y="206436"/>
                  </a:lnTo>
                  <a:cubicBezTo>
                    <a:pt x="0" y="92424"/>
                    <a:pt x="92424" y="0"/>
                    <a:pt x="206436" y="0"/>
                  </a:cubicBezTo>
                  <a:close/>
                </a:path>
              </a:pathLst>
            </a:custGeom>
            <a:solidFill>
              <a:srgbClr val="FFFFFF">
                <a:alpha val="74902"/>
              </a:srgbClr>
            </a:solidFill>
          </p:spPr>
          <p:txBody>
            <a:bodyPr/>
            <a:lstStyle/>
            <a:p>
              <a:endParaRPr lang="en-AU"/>
            </a:p>
          </p:txBody>
        </p:sp>
        <p:sp>
          <p:nvSpPr>
            <p:cNvPr id="19" name="TextBox 19"/>
            <p:cNvSpPr txBox="1"/>
            <p:nvPr/>
          </p:nvSpPr>
          <p:spPr>
            <a:xfrm>
              <a:off x="0" y="-352425"/>
              <a:ext cx="636622" cy="774132"/>
            </a:xfrm>
            <a:prstGeom prst="rect">
              <a:avLst/>
            </a:prstGeom>
          </p:spPr>
          <p:txBody>
            <a:bodyPr lIns="56344" tIns="56344" rIns="56344" bIns="56344" rtlCol="0" anchor="ctr"/>
            <a:lstStyle/>
            <a:p>
              <a:pPr algn="ctr">
                <a:lnSpc>
                  <a:spcPts val="25060"/>
                </a:lnSpc>
              </a:pPr>
              <a:endParaRPr/>
            </a:p>
          </p:txBody>
        </p:sp>
      </p:grpSp>
      <p:sp>
        <p:nvSpPr>
          <p:cNvPr id="20" name="TextBox 20"/>
          <p:cNvSpPr txBox="1"/>
          <p:nvPr/>
        </p:nvSpPr>
        <p:spPr>
          <a:xfrm>
            <a:off x="11648907" y="743155"/>
            <a:ext cx="3145873" cy="184467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9 of the Robot Design file</a:t>
            </a:r>
          </a:p>
        </p:txBody>
      </p:sp>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1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77620" b="-42538"/>
            </a:stretch>
          </a:blipFill>
        </p:spPr>
        <p:txBody>
          <a:bodyPr/>
          <a:lstStyle/>
          <a:p>
            <a:endParaRPr lang="en-AU"/>
          </a:p>
        </p:txBody>
      </p:sp>
      <p:grpSp>
        <p:nvGrpSpPr>
          <p:cNvPr id="3" name="Group 3"/>
          <p:cNvGrpSpPr/>
          <p:nvPr/>
        </p:nvGrpSpPr>
        <p:grpSpPr>
          <a:xfrm>
            <a:off x="459799" y="346216"/>
            <a:ext cx="12108825" cy="6509684"/>
            <a:chOff x="0" y="0"/>
            <a:chExt cx="2279828" cy="1225632"/>
          </a:xfrm>
        </p:grpSpPr>
        <p:sp>
          <p:nvSpPr>
            <p:cNvPr id="4" name="Freeform 4"/>
            <p:cNvSpPr/>
            <p:nvPr/>
          </p:nvSpPr>
          <p:spPr>
            <a:xfrm>
              <a:off x="0" y="0"/>
              <a:ext cx="2279828" cy="1225632"/>
            </a:xfrm>
            <a:custGeom>
              <a:avLst/>
              <a:gdLst/>
              <a:ahLst/>
              <a:cxnLst/>
              <a:rect l="l" t="t" r="r" b="b"/>
              <a:pathLst>
                <a:path w="2279828" h="1225632">
                  <a:moveTo>
                    <a:pt x="63936" y="0"/>
                  </a:moveTo>
                  <a:lnTo>
                    <a:pt x="2215892" y="0"/>
                  </a:lnTo>
                  <a:cubicBezTo>
                    <a:pt x="2251203" y="0"/>
                    <a:pt x="2279828" y="28625"/>
                    <a:pt x="2279828" y="63936"/>
                  </a:cubicBezTo>
                  <a:lnTo>
                    <a:pt x="2279828" y="1161696"/>
                  </a:lnTo>
                  <a:cubicBezTo>
                    <a:pt x="2279828" y="1178653"/>
                    <a:pt x="2273092" y="1194915"/>
                    <a:pt x="2261102" y="1206905"/>
                  </a:cubicBezTo>
                  <a:cubicBezTo>
                    <a:pt x="2249112" y="1218896"/>
                    <a:pt x="2232849" y="1225632"/>
                    <a:pt x="2215892" y="1225632"/>
                  </a:cubicBezTo>
                  <a:lnTo>
                    <a:pt x="63936" y="1225632"/>
                  </a:lnTo>
                  <a:cubicBezTo>
                    <a:pt x="46979" y="1225632"/>
                    <a:pt x="30717" y="1218896"/>
                    <a:pt x="18726" y="1206905"/>
                  </a:cubicBezTo>
                  <a:cubicBezTo>
                    <a:pt x="6736" y="1194915"/>
                    <a:pt x="0" y="1178653"/>
                    <a:pt x="0" y="1161696"/>
                  </a:cubicBezTo>
                  <a:lnTo>
                    <a:pt x="0" y="63936"/>
                  </a:lnTo>
                  <a:cubicBezTo>
                    <a:pt x="0" y="46979"/>
                    <a:pt x="6736" y="30717"/>
                    <a:pt x="18726" y="18726"/>
                  </a:cubicBezTo>
                  <a:cubicBezTo>
                    <a:pt x="30717" y="6736"/>
                    <a:pt x="46979" y="0"/>
                    <a:pt x="63936" y="0"/>
                  </a:cubicBezTo>
                  <a:close/>
                </a:path>
              </a:pathLst>
            </a:custGeom>
            <a:solidFill>
              <a:srgbClr val="FFFFFF">
                <a:alpha val="61961"/>
              </a:srgbClr>
            </a:solidFill>
          </p:spPr>
          <p:txBody>
            <a:bodyPr/>
            <a:lstStyle/>
            <a:p>
              <a:endParaRPr lang="en-AU"/>
            </a:p>
          </p:txBody>
        </p:sp>
        <p:sp>
          <p:nvSpPr>
            <p:cNvPr id="5" name="TextBox 5"/>
            <p:cNvSpPr txBox="1"/>
            <p:nvPr/>
          </p:nvSpPr>
          <p:spPr>
            <a:xfrm>
              <a:off x="0" y="-352425"/>
              <a:ext cx="2279828" cy="1578057"/>
            </a:xfrm>
            <a:prstGeom prst="rect">
              <a:avLst/>
            </a:prstGeom>
          </p:spPr>
          <p:txBody>
            <a:bodyPr lIns="50800" tIns="50800" rIns="50800" bIns="50800" rtlCol="0" anchor="ctr"/>
            <a:lstStyle/>
            <a:p>
              <a:pPr algn="ctr">
                <a:lnSpc>
                  <a:spcPts val="25060"/>
                </a:lnSpc>
              </a:pPr>
              <a:endParaRPr/>
            </a:p>
          </p:txBody>
        </p:sp>
      </p:grpSp>
      <p:grpSp>
        <p:nvGrpSpPr>
          <p:cNvPr id="6" name="Group 6"/>
          <p:cNvGrpSpPr/>
          <p:nvPr/>
        </p:nvGrpSpPr>
        <p:grpSpPr>
          <a:xfrm>
            <a:off x="7288021" y="7278213"/>
            <a:ext cx="10561206" cy="2484241"/>
            <a:chOff x="0" y="0"/>
            <a:chExt cx="2640833" cy="621185"/>
          </a:xfrm>
        </p:grpSpPr>
        <p:sp>
          <p:nvSpPr>
            <p:cNvPr id="7" name="Freeform 7"/>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8" name="TextBox 8"/>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9" name="TextBox 9"/>
          <p:cNvSpPr txBox="1"/>
          <p:nvPr/>
        </p:nvSpPr>
        <p:spPr>
          <a:xfrm>
            <a:off x="7516435" y="7134442"/>
            <a:ext cx="10104378" cy="2409834"/>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4</a:t>
            </a:r>
          </a:p>
        </p:txBody>
      </p:sp>
      <p:grpSp>
        <p:nvGrpSpPr>
          <p:cNvPr id="10" name="Group 10"/>
          <p:cNvGrpSpPr/>
          <p:nvPr/>
        </p:nvGrpSpPr>
        <p:grpSpPr>
          <a:xfrm>
            <a:off x="459799" y="7278213"/>
            <a:ext cx="2494613" cy="2484241"/>
            <a:chOff x="0" y="0"/>
            <a:chExt cx="469681" cy="467729"/>
          </a:xfrm>
        </p:grpSpPr>
        <p:sp>
          <p:nvSpPr>
            <p:cNvPr id="11" name="Freeform 11"/>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2" name="TextBox 12"/>
            <p:cNvSpPr txBox="1"/>
            <p:nvPr/>
          </p:nvSpPr>
          <p:spPr>
            <a:xfrm>
              <a:off x="0" y="-352425"/>
              <a:ext cx="469681" cy="820154"/>
            </a:xfrm>
            <a:prstGeom prst="rect">
              <a:avLst/>
            </a:prstGeom>
          </p:spPr>
          <p:txBody>
            <a:bodyPr lIns="50800" tIns="50800" rIns="50800" bIns="50800" rtlCol="0" anchor="ctr"/>
            <a:lstStyle/>
            <a:p>
              <a:pPr algn="ctr">
                <a:lnSpc>
                  <a:spcPts val="25060"/>
                </a:lnSpc>
              </a:pPr>
              <a:endParaRPr/>
            </a:p>
          </p:txBody>
        </p:sp>
      </p:grpSp>
      <p:sp>
        <p:nvSpPr>
          <p:cNvPr id="13" name="TextBox 13"/>
          <p:cNvSpPr txBox="1"/>
          <p:nvPr/>
        </p:nvSpPr>
        <p:spPr>
          <a:xfrm>
            <a:off x="1199703" y="1423443"/>
            <a:ext cx="10969850" cy="4269504"/>
          </a:xfrm>
          <a:prstGeom prst="rect">
            <a:avLst/>
          </a:prstGeom>
        </p:spPr>
        <p:txBody>
          <a:bodyPr lIns="0" tIns="0" rIns="0" bIns="0" rtlCol="0" anchor="t">
            <a:spAutoFit/>
          </a:bodyPr>
          <a:lstStyle/>
          <a:p>
            <a:pPr algn="l">
              <a:lnSpc>
                <a:spcPts val="5648"/>
              </a:lnSpc>
            </a:pPr>
            <a:r>
              <a:rPr lang="en-US" sz="4034">
                <a:solidFill>
                  <a:srgbClr val="000000"/>
                </a:solidFill>
                <a:latin typeface="DejaVu Serif"/>
                <a:ea typeface="DejaVu Serif"/>
                <a:cs typeface="DejaVu Serif"/>
                <a:sym typeface="DejaVu Serif"/>
              </a:rPr>
              <a:t>This attachment does a lot of missions including the </a:t>
            </a:r>
            <a:r>
              <a:rPr lang="en-US" sz="4034" u="sng">
                <a:solidFill>
                  <a:srgbClr val="000000"/>
                </a:solidFill>
                <a:latin typeface="DejaVu Serif"/>
                <a:ea typeface="DejaVu Serif"/>
                <a:cs typeface="DejaVu Serif"/>
                <a:sym typeface="DejaVu Serif"/>
              </a:rPr>
              <a:t>forge</a:t>
            </a:r>
            <a:r>
              <a:rPr lang="en-US" sz="4034">
                <a:solidFill>
                  <a:srgbClr val="000000"/>
                </a:solidFill>
                <a:latin typeface="DejaVu Serif"/>
                <a:ea typeface="DejaVu Serif"/>
                <a:cs typeface="DejaVu Serif"/>
                <a:sym typeface="DejaVu Serif"/>
              </a:rPr>
              <a:t>, </a:t>
            </a:r>
            <a:r>
              <a:rPr lang="en-US" sz="4034" u="sng">
                <a:solidFill>
                  <a:srgbClr val="000000"/>
                </a:solidFill>
                <a:latin typeface="DejaVu Serif"/>
                <a:ea typeface="DejaVu Serif"/>
                <a:cs typeface="DejaVu Serif"/>
                <a:sym typeface="DejaVu Serif"/>
              </a:rPr>
              <a:t>who lived here</a:t>
            </a:r>
            <a:r>
              <a:rPr lang="en-US" sz="4034">
                <a:solidFill>
                  <a:srgbClr val="000000"/>
                </a:solidFill>
                <a:latin typeface="DejaVu Serif"/>
                <a:ea typeface="DejaVu Serif"/>
                <a:cs typeface="DejaVu Serif"/>
                <a:sym typeface="DejaVu Serif"/>
              </a:rPr>
              <a:t>, raising the </a:t>
            </a:r>
            <a:r>
              <a:rPr lang="en-US" sz="4034" u="sng">
                <a:solidFill>
                  <a:srgbClr val="000000"/>
                </a:solidFill>
                <a:latin typeface="DejaVu Serif"/>
                <a:ea typeface="DejaVu Serif"/>
                <a:cs typeface="DejaVu Serif"/>
                <a:sym typeface="DejaVu Serif"/>
              </a:rPr>
              <a:t>roof of the market</a:t>
            </a:r>
            <a:r>
              <a:rPr lang="en-US" sz="4034">
                <a:solidFill>
                  <a:srgbClr val="000000"/>
                </a:solidFill>
                <a:latin typeface="DejaVu Serif"/>
                <a:ea typeface="DejaVu Serif"/>
                <a:cs typeface="DejaVu Serif"/>
                <a:sym typeface="DejaVu Serif"/>
              </a:rPr>
              <a:t>, </a:t>
            </a:r>
            <a:r>
              <a:rPr lang="en-US" sz="4034" u="sng">
                <a:solidFill>
                  <a:srgbClr val="000000"/>
                </a:solidFill>
                <a:latin typeface="DejaVu Serif"/>
                <a:ea typeface="DejaVu Serif"/>
                <a:cs typeface="DejaVu Serif"/>
                <a:sym typeface="DejaVu Serif"/>
              </a:rPr>
              <a:t>tip the scales</a:t>
            </a:r>
            <a:r>
              <a:rPr lang="en-US" sz="4034">
                <a:solidFill>
                  <a:srgbClr val="000000"/>
                </a:solidFill>
                <a:latin typeface="DejaVu Serif"/>
                <a:ea typeface="DejaVu Serif"/>
                <a:cs typeface="DejaVu Serif"/>
                <a:sym typeface="DejaVu Serif"/>
              </a:rPr>
              <a:t> and </a:t>
            </a:r>
            <a:r>
              <a:rPr lang="en-US" sz="4034" u="sng">
                <a:solidFill>
                  <a:srgbClr val="000000"/>
                </a:solidFill>
                <a:latin typeface="DejaVu Serif"/>
                <a:ea typeface="DejaVu Serif"/>
                <a:cs typeface="DejaVu Serif"/>
                <a:sym typeface="DejaVu Serif"/>
              </a:rPr>
              <a:t>heavy lifting</a:t>
            </a:r>
            <a:r>
              <a:rPr lang="en-US" sz="4034">
                <a:solidFill>
                  <a:srgbClr val="000000"/>
                </a:solidFill>
                <a:latin typeface="DejaVu Serif"/>
                <a:ea typeface="DejaVu Serif"/>
                <a:cs typeface="DejaVu Serif"/>
                <a:sym typeface="DejaVu Serif"/>
              </a:rPr>
              <a:t>.</a:t>
            </a:r>
          </a:p>
          <a:p>
            <a:pPr marL="871003" lvl="1" indent="-435501" algn="l">
              <a:lnSpc>
                <a:spcPts val="5648"/>
              </a:lnSpc>
              <a:buFont typeface="Arial"/>
              <a:buChar char="•"/>
            </a:pPr>
            <a:r>
              <a:rPr lang="en-US" sz="4034" b="1">
                <a:solidFill>
                  <a:srgbClr val="000000"/>
                </a:solidFill>
                <a:latin typeface="DejaVu Serif Bold"/>
                <a:ea typeface="DejaVu Serif Bold"/>
                <a:cs typeface="DejaVu Serif Bold"/>
                <a:sym typeface="DejaVu Serif Bold"/>
              </a:rPr>
              <a:t>Efficiency</a:t>
            </a:r>
          </a:p>
          <a:p>
            <a:pPr marL="871003" lvl="1" indent="-435501" algn="l">
              <a:lnSpc>
                <a:spcPts val="5648"/>
              </a:lnSpc>
              <a:spcBef>
                <a:spcPct val="0"/>
              </a:spcBef>
              <a:buFont typeface="Arial"/>
              <a:buChar char="•"/>
            </a:pPr>
            <a:r>
              <a:rPr lang="en-US" sz="4034" b="1">
                <a:solidFill>
                  <a:srgbClr val="000000"/>
                </a:solidFill>
                <a:latin typeface="DejaVu Serif Bold"/>
                <a:ea typeface="DejaVu Serif Bold"/>
                <a:cs typeface="DejaVu Serif Bold"/>
                <a:sym typeface="DejaVu Serif Bold"/>
              </a:rPr>
              <a:t>Maintainability</a:t>
            </a:r>
          </a:p>
        </p:txBody>
      </p:sp>
      <p:pic>
        <p:nvPicPr>
          <p:cNvPr id="14" name="Picture 14">
            <a:hlinkClick r:id="" action="ppaction://media"/>
          </p:cNvPr>
          <p:cNvPicPr>
            <a:picLocks noChangeAspect="1"/>
          </p:cNvPicPr>
          <p:nvPr>
            <a:videoFile r:link="rId1"/>
            <p:extLst>
              <p:ext uri="{DAA4B4D4-6D71-4841-9C94-3DE7FCFB9230}">
                <p14:media xmlns:p14="http://schemas.microsoft.com/office/powerpoint/2010/main" r:embed="rId2">
                  <p14:trim end="2.722"/>
                </p14:media>
              </p:ext>
            </p:extLst>
          </p:nvPr>
        </p:nvPicPr>
        <p:blipFill>
          <a:blip r:embed="rId5"/>
          <a:srcRect t="8041" b="14275"/>
          <a:stretch>
            <a:fillRect/>
          </a:stretch>
        </p:blipFill>
        <p:spPr>
          <a:xfrm>
            <a:off x="13005865" y="273078"/>
            <a:ext cx="4843363" cy="6694059"/>
          </a:xfrm>
          <a:prstGeom prst="rect">
            <a:avLst/>
          </a:prstGeom>
        </p:spPr>
      </p:pic>
      <p:sp>
        <p:nvSpPr>
          <p:cNvPr id="15" name="Freeform 15"/>
          <p:cNvSpPr/>
          <p:nvPr/>
        </p:nvSpPr>
        <p:spPr>
          <a:xfrm>
            <a:off x="869697" y="7682926"/>
            <a:ext cx="1674816" cy="1674816"/>
          </a:xfrm>
          <a:custGeom>
            <a:avLst/>
            <a:gdLst/>
            <a:ahLst/>
            <a:cxnLst/>
            <a:rect l="l" t="t" r="r" b="b"/>
            <a:pathLst>
              <a:path w="1674816" h="1674816">
                <a:moveTo>
                  <a:pt x="0" y="0"/>
                </a:moveTo>
                <a:lnTo>
                  <a:pt x="1674817" y="0"/>
                </a:lnTo>
                <a:lnTo>
                  <a:pt x="1674817" y="1674816"/>
                </a:lnTo>
                <a:lnTo>
                  <a:pt x="0" y="1674816"/>
                </a:lnTo>
                <a:lnTo>
                  <a:pt x="0" y="0"/>
                </a:lnTo>
                <a:close/>
              </a:path>
            </a:pathLst>
          </a:custGeom>
          <a:blipFill>
            <a:blip r:embed="rId6"/>
            <a:stretch>
              <a:fillRect/>
            </a:stretch>
          </a:blipFill>
        </p:spPr>
        <p:txBody>
          <a:bodyPr/>
          <a:lstStyle/>
          <a:p>
            <a:endParaRPr lang="en-AU"/>
          </a:p>
        </p:txBody>
      </p:sp>
      <p:grpSp>
        <p:nvGrpSpPr>
          <p:cNvPr id="16" name="Group 16"/>
          <p:cNvGrpSpPr/>
          <p:nvPr/>
        </p:nvGrpSpPr>
        <p:grpSpPr>
          <a:xfrm>
            <a:off x="3246075" y="7278213"/>
            <a:ext cx="3750282" cy="2484241"/>
            <a:chOff x="0" y="0"/>
            <a:chExt cx="636622" cy="421707"/>
          </a:xfrm>
        </p:grpSpPr>
        <p:sp>
          <p:nvSpPr>
            <p:cNvPr id="17" name="Freeform 17"/>
            <p:cNvSpPr/>
            <p:nvPr/>
          </p:nvSpPr>
          <p:spPr>
            <a:xfrm>
              <a:off x="0" y="0"/>
              <a:ext cx="636622" cy="421707"/>
            </a:xfrm>
            <a:custGeom>
              <a:avLst/>
              <a:gdLst/>
              <a:ahLst/>
              <a:cxnLst/>
              <a:rect l="l" t="t" r="r" b="b"/>
              <a:pathLst>
                <a:path w="636622" h="421707">
                  <a:moveTo>
                    <a:pt x="206436" y="0"/>
                  </a:moveTo>
                  <a:lnTo>
                    <a:pt x="430186" y="0"/>
                  </a:lnTo>
                  <a:cubicBezTo>
                    <a:pt x="544197" y="0"/>
                    <a:pt x="636622" y="92424"/>
                    <a:pt x="636622" y="206436"/>
                  </a:cubicBezTo>
                  <a:lnTo>
                    <a:pt x="636622" y="215272"/>
                  </a:lnTo>
                  <a:cubicBezTo>
                    <a:pt x="636622" y="270022"/>
                    <a:pt x="614872" y="322529"/>
                    <a:pt x="576158" y="361244"/>
                  </a:cubicBezTo>
                  <a:cubicBezTo>
                    <a:pt x="537444" y="399958"/>
                    <a:pt x="484936" y="421707"/>
                    <a:pt x="430186" y="421707"/>
                  </a:cubicBezTo>
                  <a:lnTo>
                    <a:pt x="206436" y="421707"/>
                  </a:lnTo>
                  <a:cubicBezTo>
                    <a:pt x="92424" y="421707"/>
                    <a:pt x="0" y="329283"/>
                    <a:pt x="0" y="215272"/>
                  </a:cubicBezTo>
                  <a:lnTo>
                    <a:pt x="0" y="206436"/>
                  </a:lnTo>
                  <a:cubicBezTo>
                    <a:pt x="0" y="92424"/>
                    <a:pt x="92424" y="0"/>
                    <a:pt x="206436" y="0"/>
                  </a:cubicBezTo>
                  <a:close/>
                </a:path>
              </a:pathLst>
            </a:custGeom>
            <a:solidFill>
              <a:srgbClr val="FFFFFF">
                <a:alpha val="74902"/>
              </a:srgbClr>
            </a:solidFill>
          </p:spPr>
          <p:txBody>
            <a:bodyPr/>
            <a:lstStyle/>
            <a:p>
              <a:endParaRPr lang="en-AU"/>
            </a:p>
          </p:txBody>
        </p:sp>
        <p:sp>
          <p:nvSpPr>
            <p:cNvPr id="18" name="TextBox 18"/>
            <p:cNvSpPr txBox="1"/>
            <p:nvPr/>
          </p:nvSpPr>
          <p:spPr>
            <a:xfrm>
              <a:off x="0" y="-352425"/>
              <a:ext cx="636622" cy="774132"/>
            </a:xfrm>
            <a:prstGeom prst="rect">
              <a:avLst/>
            </a:prstGeom>
          </p:spPr>
          <p:txBody>
            <a:bodyPr lIns="56344" tIns="56344" rIns="56344" bIns="56344" rtlCol="0" anchor="ctr"/>
            <a:lstStyle/>
            <a:p>
              <a:pPr algn="ctr">
                <a:lnSpc>
                  <a:spcPts val="25060"/>
                </a:lnSpc>
              </a:pPr>
              <a:endParaRPr/>
            </a:p>
          </p:txBody>
        </p:sp>
      </p:grpSp>
      <p:sp>
        <p:nvSpPr>
          <p:cNvPr id="19" name="TextBox 19"/>
          <p:cNvSpPr txBox="1"/>
          <p:nvPr/>
        </p:nvSpPr>
        <p:spPr>
          <a:xfrm>
            <a:off x="3548280" y="7559897"/>
            <a:ext cx="3145873" cy="184467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9 of the Robot Design file</a:t>
            </a:r>
          </a:p>
        </p:txBody>
      </p:sp>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1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62737" b="-62737"/>
            </a:stretch>
          </a:blipFill>
        </p:spPr>
        <p:txBody>
          <a:bodyPr/>
          <a:lstStyle/>
          <a:p>
            <a:endParaRPr lang="en-AU"/>
          </a:p>
        </p:txBody>
      </p:sp>
      <p:grpSp>
        <p:nvGrpSpPr>
          <p:cNvPr id="3" name="Group 3"/>
          <p:cNvGrpSpPr/>
          <p:nvPr/>
        </p:nvGrpSpPr>
        <p:grpSpPr>
          <a:xfrm>
            <a:off x="304937" y="3393739"/>
            <a:ext cx="17544291" cy="6335949"/>
            <a:chOff x="0" y="0"/>
            <a:chExt cx="3303208" cy="1192921"/>
          </a:xfrm>
        </p:grpSpPr>
        <p:sp>
          <p:nvSpPr>
            <p:cNvPr id="4" name="Freeform 4"/>
            <p:cNvSpPr/>
            <p:nvPr/>
          </p:nvSpPr>
          <p:spPr>
            <a:xfrm>
              <a:off x="0" y="0"/>
              <a:ext cx="3303208" cy="1192921"/>
            </a:xfrm>
            <a:custGeom>
              <a:avLst/>
              <a:gdLst/>
              <a:ahLst/>
              <a:cxnLst/>
              <a:rect l="l" t="t" r="r" b="b"/>
              <a:pathLst>
                <a:path w="3303208" h="1192921">
                  <a:moveTo>
                    <a:pt x="44128" y="0"/>
                  </a:moveTo>
                  <a:lnTo>
                    <a:pt x="3259081" y="0"/>
                  </a:lnTo>
                  <a:cubicBezTo>
                    <a:pt x="3283452" y="0"/>
                    <a:pt x="3303208" y="19757"/>
                    <a:pt x="3303208" y="44128"/>
                  </a:cubicBezTo>
                  <a:lnTo>
                    <a:pt x="3303208" y="1148794"/>
                  </a:lnTo>
                  <a:cubicBezTo>
                    <a:pt x="3303208" y="1173165"/>
                    <a:pt x="3283452" y="1192921"/>
                    <a:pt x="3259081" y="1192921"/>
                  </a:cubicBezTo>
                  <a:lnTo>
                    <a:pt x="44128" y="1192921"/>
                  </a:lnTo>
                  <a:cubicBezTo>
                    <a:pt x="19757" y="1192921"/>
                    <a:pt x="0" y="1173165"/>
                    <a:pt x="0" y="1148794"/>
                  </a:cubicBezTo>
                  <a:lnTo>
                    <a:pt x="0" y="44128"/>
                  </a:lnTo>
                  <a:cubicBezTo>
                    <a:pt x="0" y="19757"/>
                    <a:pt x="19757" y="0"/>
                    <a:pt x="44128" y="0"/>
                  </a:cubicBezTo>
                  <a:close/>
                </a:path>
              </a:pathLst>
            </a:custGeom>
            <a:solidFill>
              <a:srgbClr val="FFFFFF">
                <a:alpha val="74902"/>
              </a:srgbClr>
            </a:solidFill>
          </p:spPr>
          <p:txBody>
            <a:bodyPr/>
            <a:lstStyle/>
            <a:p>
              <a:endParaRPr lang="en-AU"/>
            </a:p>
          </p:txBody>
        </p:sp>
        <p:sp>
          <p:nvSpPr>
            <p:cNvPr id="5" name="TextBox 5"/>
            <p:cNvSpPr txBox="1"/>
            <p:nvPr/>
          </p:nvSpPr>
          <p:spPr>
            <a:xfrm>
              <a:off x="0" y="-352425"/>
              <a:ext cx="3303208" cy="1545346"/>
            </a:xfrm>
            <a:prstGeom prst="rect">
              <a:avLst/>
            </a:prstGeom>
          </p:spPr>
          <p:txBody>
            <a:bodyPr lIns="50800" tIns="50800" rIns="50800" bIns="50800" rtlCol="0" anchor="ctr"/>
            <a:lstStyle/>
            <a:p>
              <a:pPr algn="ctr">
                <a:lnSpc>
                  <a:spcPts val="25060"/>
                </a:lnSpc>
              </a:pPr>
              <a:endParaRPr/>
            </a:p>
          </p:txBody>
        </p:sp>
      </p:grpSp>
      <p:grpSp>
        <p:nvGrpSpPr>
          <p:cNvPr id="6" name="Group 6"/>
          <p:cNvGrpSpPr/>
          <p:nvPr/>
        </p:nvGrpSpPr>
        <p:grpSpPr>
          <a:xfrm>
            <a:off x="304937" y="356260"/>
            <a:ext cx="10561206" cy="2484241"/>
            <a:chOff x="0" y="0"/>
            <a:chExt cx="2640833" cy="621185"/>
          </a:xfrm>
        </p:grpSpPr>
        <p:sp>
          <p:nvSpPr>
            <p:cNvPr id="7" name="Freeform 7"/>
            <p:cNvSpPr/>
            <p:nvPr/>
          </p:nvSpPr>
          <p:spPr>
            <a:xfrm>
              <a:off x="0" y="0"/>
              <a:ext cx="2640833" cy="621185"/>
            </a:xfrm>
            <a:custGeom>
              <a:avLst/>
              <a:gdLst/>
              <a:ahLst/>
              <a:cxnLst/>
              <a:rect l="l" t="t" r="r" b="b"/>
              <a:pathLst>
                <a:path w="2640833" h="621185">
                  <a:moveTo>
                    <a:pt x="73305" y="0"/>
                  </a:moveTo>
                  <a:lnTo>
                    <a:pt x="2567528" y="0"/>
                  </a:lnTo>
                  <a:cubicBezTo>
                    <a:pt x="2586970" y="0"/>
                    <a:pt x="2605615" y="7723"/>
                    <a:pt x="2619363" y="21471"/>
                  </a:cubicBezTo>
                  <a:cubicBezTo>
                    <a:pt x="2633110" y="35218"/>
                    <a:pt x="2640833" y="53864"/>
                    <a:pt x="2640833" y="73305"/>
                  </a:cubicBezTo>
                  <a:lnTo>
                    <a:pt x="2640833" y="547880"/>
                  </a:lnTo>
                  <a:cubicBezTo>
                    <a:pt x="2640833" y="567322"/>
                    <a:pt x="2633110" y="585967"/>
                    <a:pt x="2619363" y="599715"/>
                  </a:cubicBezTo>
                  <a:cubicBezTo>
                    <a:pt x="2605615" y="613462"/>
                    <a:pt x="2586970" y="621185"/>
                    <a:pt x="2567528" y="621185"/>
                  </a:cubicBezTo>
                  <a:lnTo>
                    <a:pt x="73305" y="621185"/>
                  </a:lnTo>
                  <a:cubicBezTo>
                    <a:pt x="53864" y="621185"/>
                    <a:pt x="35218" y="613462"/>
                    <a:pt x="21471" y="599715"/>
                  </a:cubicBezTo>
                  <a:cubicBezTo>
                    <a:pt x="7723" y="585967"/>
                    <a:pt x="0" y="567322"/>
                    <a:pt x="0" y="547880"/>
                  </a:cubicBezTo>
                  <a:lnTo>
                    <a:pt x="0" y="73305"/>
                  </a:lnTo>
                  <a:cubicBezTo>
                    <a:pt x="0" y="53864"/>
                    <a:pt x="7723" y="35218"/>
                    <a:pt x="21471" y="21471"/>
                  </a:cubicBezTo>
                  <a:cubicBezTo>
                    <a:pt x="35218" y="7723"/>
                    <a:pt x="53864" y="0"/>
                    <a:pt x="73305" y="0"/>
                  </a:cubicBezTo>
                  <a:close/>
                </a:path>
              </a:pathLst>
            </a:custGeom>
            <a:solidFill>
              <a:srgbClr val="609C45">
                <a:alpha val="72941"/>
              </a:srgbClr>
            </a:solidFill>
          </p:spPr>
          <p:txBody>
            <a:bodyPr/>
            <a:lstStyle/>
            <a:p>
              <a:endParaRPr lang="en-AU"/>
            </a:p>
          </p:txBody>
        </p:sp>
        <p:sp>
          <p:nvSpPr>
            <p:cNvPr id="8" name="TextBox 8"/>
            <p:cNvSpPr txBox="1"/>
            <p:nvPr/>
          </p:nvSpPr>
          <p:spPr>
            <a:xfrm>
              <a:off x="0" y="-352425"/>
              <a:ext cx="2640833" cy="973610"/>
            </a:xfrm>
            <a:prstGeom prst="rect">
              <a:avLst/>
            </a:prstGeom>
          </p:spPr>
          <p:txBody>
            <a:bodyPr lIns="50800" tIns="50800" rIns="50800" bIns="50800" rtlCol="0" anchor="ctr"/>
            <a:lstStyle/>
            <a:p>
              <a:pPr algn="ctr">
                <a:lnSpc>
                  <a:spcPts val="25060"/>
                </a:lnSpc>
              </a:pPr>
              <a:endParaRPr/>
            </a:p>
          </p:txBody>
        </p:sp>
      </p:grpSp>
      <p:sp>
        <p:nvSpPr>
          <p:cNvPr id="9" name="TextBox 9"/>
          <p:cNvSpPr txBox="1"/>
          <p:nvPr/>
        </p:nvSpPr>
        <p:spPr>
          <a:xfrm>
            <a:off x="616563" y="212488"/>
            <a:ext cx="9953991" cy="2409834"/>
          </a:xfrm>
          <a:prstGeom prst="rect">
            <a:avLst/>
          </a:prstGeom>
        </p:spPr>
        <p:txBody>
          <a:bodyPr lIns="0" tIns="0" rIns="0" bIns="0" rtlCol="0" anchor="t">
            <a:spAutoFit/>
          </a:bodyPr>
          <a:lstStyle/>
          <a:p>
            <a:pPr algn="l">
              <a:lnSpc>
                <a:spcPts val="19818"/>
              </a:lnSpc>
              <a:spcBef>
                <a:spcPct val="0"/>
              </a:spcBef>
            </a:pPr>
            <a:r>
              <a:rPr lang="en-US" sz="13482">
                <a:solidFill>
                  <a:srgbClr val="FFFFFF"/>
                </a:solidFill>
                <a:latin typeface="Norwester"/>
                <a:ea typeface="Norwester"/>
                <a:cs typeface="Norwester"/>
                <a:sym typeface="Norwester"/>
              </a:rPr>
              <a:t>Attachment 5</a:t>
            </a:r>
          </a:p>
        </p:txBody>
      </p:sp>
      <p:sp>
        <p:nvSpPr>
          <p:cNvPr id="10" name="TextBox 10"/>
          <p:cNvSpPr txBox="1"/>
          <p:nvPr/>
        </p:nvSpPr>
        <p:spPr>
          <a:xfrm>
            <a:off x="6439395" y="4741659"/>
            <a:ext cx="10819905" cy="3554384"/>
          </a:xfrm>
          <a:prstGeom prst="rect">
            <a:avLst/>
          </a:prstGeom>
        </p:spPr>
        <p:txBody>
          <a:bodyPr lIns="0" tIns="0" rIns="0" bIns="0" rtlCol="0" anchor="t">
            <a:spAutoFit/>
          </a:bodyPr>
          <a:lstStyle/>
          <a:p>
            <a:pPr algn="l">
              <a:lnSpc>
                <a:spcPts val="5689"/>
              </a:lnSpc>
            </a:pPr>
            <a:r>
              <a:rPr lang="en-US" sz="4063">
                <a:solidFill>
                  <a:srgbClr val="000000"/>
                </a:solidFill>
                <a:latin typeface="DejaVu Serif"/>
                <a:ea typeface="DejaVu Serif"/>
                <a:cs typeface="DejaVu Serif"/>
                <a:sym typeface="DejaVu Serif"/>
              </a:rPr>
              <a:t>This attachment does Statue Rebuild combined with a one way gate to passively pull out the </a:t>
            </a:r>
            <a:r>
              <a:rPr lang="en-US" sz="4063" u="sng">
                <a:solidFill>
                  <a:srgbClr val="000000"/>
                </a:solidFill>
                <a:latin typeface="DejaVu Serif"/>
                <a:ea typeface="DejaVu Serif"/>
                <a:cs typeface="DejaVu Serif"/>
                <a:sym typeface="DejaVu Serif"/>
              </a:rPr>
              <a:t>scale pan</a:t>
            </a:r>
            <a:r>
              <a:rPr lang="en-US" sz="4063" u="none">
                <a:solidFill>
                  <a:srgbClr val="000000"/>
                </a:solidFill>
                <a:latin typeface="DejaVu Serif"/>
                <a:ea typeface="DejaVu Serif"/>
                <a:cs typeface="DejaVu Serif"/>
                <a:sym typeface="DejaVu Serif"/>
              </a:rPr>
              <a:t>.</a:t>
            </a:r>
          </a:p>
          <a:p>
            <a:pPr marL="877334" lvl="1" indent="-438667" algn="l">
              <a:lnSpc>
                <a:spcPts val="5689"/>
              </a:lnSpc>
              <a:buFont typeface="Arial"/>
              <a:buChar char="•"/>
            </a:pPr>
            <a:r>
              <a:rPr lang="en-US" sz="4063" b="1">
                <a:solidFill>
                  <a:srgbClr val="000000"/>
                </a:solidFill>
                <a:latin typeface="DejaVu Serif Bold"/>
                <a:ea typeface="DejaVu Serif Bold"/>
                <a:cs typeface="DejaVu Serif Bold"/>
                <a:sym typeface="DejaVu Serif Bold"/>
              </a:rPr>
              <a:t>Simplicity</a:t>
            </a:r>
          </a:p>
          <a:p>
            <a:pPr marL="877334" lvl="1" indent="-438667" algn="l">
              <a:lnSpc>
                <a:spcPts val="5689"/>
              </a:lnSpc>
              <a:buFont typeface="Arial"/>
              <a:buChar char="•"/>
            </a:pPr>
            <a:r>
              <a:rPr lang="en-US" sz="4063" b="1">
                <a:solidFill>
                  <a:srgbClr val="000000"/>
                </a:solidFill>
                <a:latin typeface="DejaVu Serif Bold"/>
                <a:ea typeface="DejaVu Serif Bold"/>
                <a:cs typeface="DejaVu Serif Bold"/>
                <a:sym typeface="DejaVu Serif Bold"/>
              </a:rPr>
              <a:t>Efficiency</a:t>
            </a:r>
          </a:p>
        </p:txBody>
      </p:sp>
      <p:grpSp>
        <p:nvGrpSpPr>
          <p:cNvPr id="11" name="Group 11"/>
          <p:cNvGrpSpPr/>
          <p:nvPr/>
        </p:nvGrpSpPr>
        <p:grpSpPr>
          <a:xfrm>
            <a:off x="15354615" y="356260"/>
            <a:ext cx="2494613" cy="2484241"/>
            <a:chOff x="0" y="0"/>
            <a:chExt cx="469681" cy="467729"/>
          </a:xfrm>
        </p:grpSpPr>
        <p:sp>
          <p:nvSpPr>
            <p:cNvPr id="12" name="Freeform 12"/>
            <p:cNvSpPr/>
            <p:nvPr/>
          </p:nvSpPr>
          <p:spPr>
            <a:xfrm>
              <a:off x="0" y="0"/>
              <a:ext cx="469681" cy="467729"/>
            </a:xfrm>
            <a:custGeom>
              <a:avLst/>
              <a:gdLst/>
              <a:ahLst/>
              <a:cxnLst/>
              <a:rect l="l" t="t" r="r" b="b"/>
              <a:pathLst>
                <a:path w="469681" h="467729">
                  <a:moveTo>
                    <a:pt x="233864" y="0"/>
                  </a:moveTo>
                  <a:lnTo>
                    <a:pt x="235817" y="0"/>
                  </a:lnTo>
                  <a:cubicBezTo>
                    <a:pt x="297842" y="0"/>
                    <a:pt x="357326" y="24639"/>
                    <a:pt x="401184" y="68497"/>
                  </a:cubicBezTo>
                  <a:cubicBezTo>
                    <a:pt x="445042" y="112355"/>
                    <a:pt x="469681" y="171840"/>
                    <a:pt x="469681" y="233864"/>
                  </a:cubicBezTo>
                  <a:lnTo>
                    <a:pt x="469681" y="233864"/>
                  </a:lnTo>
                  <a:cubicBezTo>
                    <a:pt x="469681" y="363024"/>
                    <a:pt x="364977" y="467729"/>
                    <a:pt x="235817" y="467729"/>
                  </a:cubicBezTo>
                  <a:lnTo>
                    <a:pt x="233864" y="467729"/>
                  </a:lnTo>
                  <a:cubicBezTo>
                    <a:pt x="104705" y="467729"/>
                    <a:pt x="0" y="363024"/>
                    <a:pt x="0" y="233864"/>
                  </a:cubicBezTo>
                  <a:lnTo>
                    <a:pt x="0" y="233864"/>
                  </a:lnTo>
                  <a:cubicBezTo>
                    <a:pt x="0" y="104705"/>
                    <a:pt x="104705" y="0"/>
                    <a:pt x="233864" y="0"/>
                  </a:cubicBezTo>
                  <a:close/>
                </a:path>
              </a:pathLst>
            </a:custGeom>
            <a:solidFill>
              <a:srgbClr val="FFFFFF">
                <a:alpha val="61961"/>
              </a:srgbClr>
            </a:solidFill>
          </p:spPr>
          <p:txBody>
            <a:bodyPr/>
            <a:lstStyle/>
            <a:p>
              <a:endParaRPr lang="en-AU"/>
            </a:p>
          </p:txBody>
        </p:sp>
        <p:sp>
          <p:nvSpPr>
            <p:cNvPr id="13" name="TextBox 13"/>
            <p:cNvSpPr txBox="1"/>
            <p:nvPr/>
          </p:nvSpPr>
          <p:spPr>
            <a:xfrm>
              <a:off x="0" y="-352425"/>
              <a:ext cx="469681" cy="820154"/>
            </a:xfrm>
            <a:prstGeom prst="rect">
              <a:avLst/>
            </a:prstGeom>
          </p:spPr>
          <p:txBody>
            <a:bodyPr lIns="50800" tIns="50800" rIns="50800" bIns="50800" rtlCol="0" anchor="ctr"/>
            <a:lstStyle/>
            <a:p>
              <a:pPr algn="ctr">
                <a:lnSpc>
                  <a:spcPts val="25060"/>
                </a:lnSpc>
              </a:pPr>
              <a:endParaRPr/>
            </a:p>
          </p:txBody>
        </p:sp>
      </p:grpSp>
      <p:pic>
        <p:nvPicPr>
          <p:cNvPr id="14" name="Picture 14">
            <a:hlinkClick r:id="" action="ppaction://media"/>
          </p:cNvPr>
          <p:cNvPicPr>
            <a:picLocks noChangeAspect="1"/>
          </p:cNvPicPr>
          <p:nvPr>
            <a:videoFile r:link="rId1"/>
            <p:extLst>
              <p:ext uri="{DAA4B4D4-6D71-4841-9C94-3DE7FCFB9230}">
                <p14:media xmlns:p14="http://schemas.microsoft.com/office/powerpoint/2010/main" r:embed="rId2">
                  <p14:trim end="8.854"/>
                </p14:media>
              </p:ext>
            </p:extLst>
          </p:nvPr>
        </p:nvPicPr>
        <p:blipFill>
          <a:blip r:embed="rId5">
            <a:alphaModFix amt="81000"/>
          </a:blip>
          <a:srcRect t="13231" b="27158"/>
          <a:stretch>
            <a:fillRect/>
          </a:stretch>
        </p:blipFill>
        <p:spPr>
          <a:xfrm>
            <a:off x="616563" y="3645338"/>
            <a:ext cx="5499701" cy="5832751"/>
          </a:xfrm>
          <a:prstGeom prst="rect">
            <a:avLst/>
          </a:prstGeom>
        </p:spPr>
      </p:pic>
      <p:sp>
        <p:nvSpPr>
          <p:cNvPr id="15" name="Freeform 15"/>
          <p:cNvSpPr/>
          <p:nvPr/>
        </p:nvSpPr>
        <p:spPr>
          <a:xfrm>
            <a:off x="15764513" y="760972"/>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6"/>
            <a:stretch>
              <a:fillRect/>
            </a:stretch>
          </a:blipFill>
        </p:spPr>
        <p:txBody>
          <a:bodyPr/>
          <a:lstStyle/>
          <a:p>
            <a:endParaRPr lang="en-AU"/>
          </a:p>
        </p:txBody>
      </p:sp>
      <p:grpSp>
        <p:nvGrpSpPr>
          <p:cNvPr id="16" name="Group 16"/>
          <p:cNvGrpSpPr/>
          <p:nvPr/>
        </p:nvGrpSpPr>
        <p:grpSpPr>
          <a:xfrm>
            <a:off x="11235238" y="356260"/>
            <a:ext cx="3750282" cy="2484241"/>
            <a:chOff x="0" y="0"/>
            <a:chExt cx="636622" cy="421707"/>
          </a:xfrm>
        </p:grpSpPr>
        <p:sp>
          <p:nvSpPr>
            <p:cNvPr id="17" name="Freeform 17"/>
            <p:cNvSpPr/>
            <p:nvPr/>
          </p:nvSpPr>
          <p:spPr>
            <a:xfrm>
              <a:off x="0" y="0"/>
              <a:ext cx="636622" cy="421707"/>
            </a:xfrm>
            <a:custGeom>
              <a:avLst/>
              <a:gdLst/>
              <a:ahLst/>
              <a:cxnLst/>
              <a:rect l="l" t="t" r="r" b="b"/>
              <a:pathLst>
                <a:path w="636622" h="421707">
                  <a:moveTo>
                    <a:pt x="206436" y="0"/>
                  </a:moveTo>
                  <a:lnTo>
                    <a:pt x="430186" y="0"/>
                  </a:lnTo>
                  <a:cubicBezTo>
                    <a:pt x="544197" y="0"/>
                    <a:pt x="636622" y="92424"/>
                    <a:pt x="636622" y="206436"/>
                  </a:cubicBezTo>
                  <a:lnTo>
                    <a:pt x="636622" y="215272"/>
                  </a:lnTo>
                  <a:cubicBezTo>
                    <a:pt x="636622" y="270022"/>
                    <a:pt x="614872" y="322529"/>
                    <a:pt x="576158" y="361244"/>
                  </a:cubicBezTo>
                  <a:cubicBezTo>
                    <a:pt x="537444" y="399958"/>
                    <a:pt x="484936" y="421707"/>
                    <a:pt x="430186" y="421707"/>
                  </a:cubicBezTo>
                  <a:lnTo>
                    <a:pt x="206436" y="421707"/>
                  </a:lnTo>
                  <a:cubicBezTo>
                    <a:pt x="92424" y="421707"/>
                    <a:pt x="0" y="329283"/>
                    <a:pt x="0" y="215272"/>
                  </a:cubicBezTo>
                  <a:lnTo>
                    <a:pt x="0" y="206436"/>
                  </a:lnTo>
                  <a:cubicBezTo>
                    <a:pt x="0" y="92424"/>
                    <a:pt x="92424" y="0"/>
                    <a:pt x="206436" y="0"/>
                  </a:cubicBezTo>
                  <a:close/>
                </a:path>
              </a:pathLst>
            </a:custGeom>
            <a:solidFill>
              <a:srgbClr val="FFFFFF">
                <a:alpha val="74902"/>
              </a:srgbClr>
            </a:solidFill>
          </p:spPr>
          <p:txBody>
            <a:bodyPr/>
            <a:lstStyle/>
            <a:p>
              <a:endParaRPr lang="en-AU"/>
            </a:p>
          </p:txBody>
        </p:sp>
        <p:sp>
          <p:nvSpPr>
            <p:cNvPr id="18" name="TextBox 18"/>
            <p:cNvSpPr txBox="1"/>
            <p:nvPr/>
          </p:nvSpPr>
          <p:spPr>
            <a:xfrm>
              <a:off x="0" y="-352425"/>
              <a:ext cx="636622" cy="774132"/>
            </a:xfrm>
            <a:prstGeom prst="rect">
              <a:avLst/>
            </a:prstGeom>
          </p:spPr>
          <p:txBody>
            <a:bodyPr lIns="56344" tIns="56344" rIns="56344" bIns="56344" rtlCol="0" anchor="ctr"/>
            <a:lstStyle/>
            <a:p>
              <a:pPr algn="ctr">
                <a:lnSpc>
                  <a:spcPts val="25060"/>
                </a:lnSpc>
              </a:pPr>
              <a:endParaRPr/>
            </a:p>
          </p:txBody>
        </p:sp>
      </p:grpSp>
      <p:sp>
        <p:nvSpPr>
          <p:cNvPr id="19" name="TextBox 19"/>
          <p:cNvSpPr txBox="1"/>
          <p:nvPr/>
        </p:nvSpPr>
        <p:spPr>
          <a:xfrm>
            <a:off x="11537442" y="637943"/>
            <a:ext cx="3145873" cy="184467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10 of the Robot Design file</a:t>
            </a:r>
          </a:p>
        </p:txBody>
      </p:sp>
    </p:spTree>
  </p:cSld>
  <p:clrMapOvr>
    <a:masterClrMapping/>
  </p:clrMapOvr>
  <p:transition>
    <p:cover/>
  </p:transition>
  <p:timing>
    <p:tnLst>
      <p:par>
        <p:cTn id="1" dur="indefinite" restart="never" nodeType="tmRoot">
          <p:childTnLst>
            <p:video>
              <p:cMediaNode vol="0">
                <p:cTn id="2" fill="hold" display="0">
                  <p:stCondLst>
                    <p:cond delay="indefinite"/>
                  </p:stCondLst>
                </p:cTn>
                <p:tgtEl>
                  <p:spTgt spid="1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1444155" cy="3876842"/>
            <a:chOff x="0" y="0"/>
            <a:chExt cx="5647843" cy="1021061"/>
          </a:xfrm>
        </p:grpSpPr>
        <p:sp>
          <p:nvSpPr>
            <p:cNvPr id="10" name="Freeform 10"/>
            <p:cNvSpPr/>
            <p:nvPr/>
          </p:nvSpPr>
          <p:spPr>
            <a:xfrm>
              <a:off x="0" y="0"/>
              <a:ext cx="5647843" cy="1021061"/>
            </a:xfrm>
            <a:custGeom>
              <a:avLst/>
              <a:gdLst/>
              <a:ahLst/>
              <a:cxnLst/>
              <a:rect l="l" t="t" r="r" b="b"/>
              <a:pathLst>
                <a:path w="5647843" h="1021061">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647843"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4</a:t>
            </a:r>
          </a:p>
        </p:txBody>
      </p:sp>
      <p:sp>
        <p:nvSpPr>
          <p:cNvPr id="14" name="TextBox 14"/>
          <p:cNvSpPr txBox="1"/>
          <p:nvPr/>
        </p:nvSpPr>
        <p:spPr>
          <a:xfrm>
            <a:off x="1865236" y="5726934"/>
            <a:ext cx="14557528" cy="825106"/>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Programming</a:t>
            </a:r>
          </a:p>
        </p:txBody>
      </p:sp>
      <p:sp>
        <p:nvSpPr>
          <p:cNvPr id="15" name="Freeform 15"/>
          <p:cNvSpPr/>
          <p:nvPr/>
        </p:nvSpPr>
        <p:spPr>
          <a:xfrm>
            <a:off x="16024484" y="429502"/>
            <a:ext cx="1910094" cy="1967111"/>
          </a:xfrm>
          <a:custGeom>
            <a:avLst/>
            <a:gdLst/>
            <a:ahLst/>
            <a:cxnLst/>
            <a:rect l="l" t="t" r="r" b="b"/>
            <a:pathLst>
              <a:path w="1910094" h="1967111">
                <a:moveTo>
                  <a:pt x="0" y="0"/>
                </a:moveTo>
                <a:lnTo>
                  <a:pt x="1910093" y="0"/>
                </a:lnTo>
                <a:lnTo>
                  <a:pt x="1910093" y="1967111"/>
                </a:lnTo>
                <a:lnTo>
                  <a:pt x="0" y="1967111"/>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3240826" y="890127"/>
            <a:ext cx="12157646" cy="1560144"/>
          </a:xfrm>
          <a:prstGeom prst="rect">
            <a:avLst/>
          </a:prstGeom>
        </p:spPr>
        <p:txBody>
          <a:bodyPr lIns="0" tIns="0" rIns="0" bIns="0" rtlCol="0" anchor="t">
            <a:spAutoFit/>
          </a:bodyPr>
          <a:lstStyle/>
          <a:p>
            <a:pPr algn="ctr">
              <a:lnSpc>
                <a:spcPts val="12707"/>
              </a:lnSpc>
            </a:pPr>
            <a:r>
              <a:rPr lang="en-US" sz="9077">
                <a:solidFill>
                  <a:srgbClr val="000000"/>
                </a:solidFill>
                <a:latin typeface="Norwester"/>
                <a:ea typeface="Norwester"/>
                <a:cs typeface="Norwester"/>
                <a:sym typeface="Norwester"/>
              </a:rPr>
              <a:t>Which Lebob are You?</a:t>
            </a:r>
          </a:p>
        </p:txBody>
      </p:sp>
      <p:sp>
        <p:nvSpPr>
          <p:cNvPr id="14" name="TextBox 14"/>
          <p:cNvSpPr txBox="1"/>
          <p:nvPr/>
        </p:nvSpPr>
        <p:spPr>
          <a:xfrm>
            <a:off x="1865236" y="2285605"/>
            <a:ext cx="14557528" cy="5395881"/>
          </a:xfrm>
          <a:prstGeom prst="rect">
            <a:avLst/>
          </a:prstGeom>
        </p:spPr>
        <p:txBody>
          <a:bodyPr lIns="0" tIns="0" rIns="0" bIns="0" rtlCol="0" anchor="t">
            <a:spAutoFit/>
          </a:bodyPr>
          <a:lstStyle/>
          <a:p>
            <a:pPr algn="ctr">
              <a:lnSpc>
                <a:spcPts val="8576"/>
              </a:lnSpc>
            </a:pPr>
            <a:r>
              <a:rPr lang="en-US" sz="5834" b="1">
                <a:solidFill>
                  <a:srgbClr val="000000"/>
                </a:solidFill>
                <a:latin typeface="DejaVu Serif Bold"/>
                <a:ea typeface="DejaVu Serif Bold"/>
                <a:cs typeface="DejaVu Serif Bold"/>
                <a:sym typeface="DejaVu Serif Bold"/>
              </a:rPr>
              <a:t>Kingsley       Sean      Oliver</a:t>
            </a:r>
          </a:p>
          <a:p>
            <a:pPr algn="ctr">
              <a:lnSpc>
                <a:spcPts val="8576"/>
              </a:lnSpc>
            </a:pPr>
            <a:endParaRPr lang="en-US" sz="5834" b="1">
              <a:solidFill>
                <a:srgbClr val="000000"/>
              </a:solidFill>
              <a:latin typeface="DejaVu Serif Bold"/>
              <a:ea typeface="DejaVu Serif Bold"/>
              <a:cs typeface="DejaVu Serif Bold"/>
              <a:sym typeface="DejaVu Serif Bold"/>
            </a:endParaRPr>
          </a:p>
          <a:p>
            <a:pPr algn="ctr">
              <a:lnSpc>
                <a:spcPts val="8576"/>
              </a:lnSpc>
            </a:pPr>
            <a:r>
              <a:rPr lang="en-US" sz="5834" b="1">
                <a:solidFill>
                  <a:srgbClr val="000000"/>
                </a:solidFill>
                <a:latin typeface="DejaVu Serif Bold"/>
                <a:ea typeface="DejaVu Serif Bold"/>
                <a:cs typeface="DejaVu Serif Bold"/>
                <a:sym typeface="DejaVu Serif Bold"/>
              </a:rPr>
              <a:t>Subesh       Andre        Chris</a:t>
            </a:r>
          </a:p>
          <a:p>
            <a:pPr algn="ctr">
              <a:lnSpc>
                <a:spcPts val="8576"/>
              </a:lnSpc>
            </a:pPr>
            <a:endParaRPr lang="en-US" sz="5834" b="1">
              <a:solidFill>
                <a:srgbClr val="000000"/>
              </a:solidFill>
              <a:latin typeface="DejaVu Serif Bold"/>
              <a:ea typeface="DejaVu Serif Bold"/>
              <a:cs typeface="DejaVu Serif Bold"/>
              <a:sym typeface="DejaVu Serif Bold"/>
            </a:endParaRPr>
          </a:p>
          <a:p>
            <a:pPr algn="ctr">
              <a:lnSpc>
                <a:spcPts val="8576"/>
              </a:lnSpc>
            </a:pPr>
            <a:r>
              <a:rPr lang="en-US" sz="5834" b="1">
                <a:solidFill>
                  <a:srgbClr val="000000"/>
                </a:solidFill>
                <a:latin typeface="DejaVu Serif Bold"/>
                <a:ea typeface="DejaVu Serif Bold"/>
                <a:cs typeface="DejaVu Serif Bold"/>
                <a:sym typeface="DejaVu Serif Bold"/>
              </a:rPr>
              <a:t>Aaron      Leven</a:t>
            </a:r>
          </a:p>
        </p:txBody>
      </p:sp>
      <p:sp>
        <p:nvSpPr>
          <p:cNvPr id="15" name="Freeform 15"/>
          <p:cNvSpPr/>
          <p:nvPr/>
        </p:nvSpPr>
        <p:spPr>
          <a:xfrm>
            <a:off x="4237618" y="3230466"/>
            <a:ext cx="1668240" cy="1668240"/>
          </a:xfrm>
          <a:custGeom>
            <a:avLst/>
            <a:gdLst/>
            <a:ahLst/>
            <a:cxnLst/>
            <a:rect l="l" t="t" r="r" b="b"/>
            <a:pathLst>
              <a:path w="1668240" h="1668240">
                <a:moveTo>
                  <a:pt x="0" y="0"/>
                </a:moveTo>
                <a:lnTo>
                  <a:pt x="1668240" y="0"/>
                </a:lnTo>
                <a:lnTo>
                  <a:pt x="1668240" y="1668239"/>
                </a:lnTo>
                <a:lnTo>
                  <a:pt x="0" y="1668239"/>
                </a:lnTo>
                <a:lnTo>
                  <a:pt x="0" y="0"/>
                </a:lnTo>
                <a:close/>
              </a:path>
            </a:pathLst>
          </a:custGeom>
          <a:blipFill>
            <a:blip r:embed="rId9"/>
            <a:stretch>
              <a:fillRect/>
            </a:stretch>
          </a:blipFill>
        </p:spPr>
        <p:txBody>
          <a:bodyPr/>
          <a:lstStyle/>
          <a:p>
            <a:endParaRPr lang="en-AU"/>
          </a:p>
        </p:txBody>
      </p:sp>
      <p:sp>
        <p:nvSpPr>
          <p:cNvPr id="16" name="Freeform 16"/>
          <p:cNvSpPr/>
          <p:nvPr/>
        </p:nvSpPr>
        <p:spPr>
          <a:xfrm>
            <a:off x="8788456" y="3046011"/>
            <a:ext cx="1674816" cy="1674816"/>
          </a:xfrm>
          <a:custGeom>
            <a:avLst/>
            <a:gdLst/>
            <a:ahLst/>
            <a:cxnLst/>
            <a:rect l="l" t="t" r="r" b="b"/>
            <a:pathLst>
              <a:path w="1674816" h="1674816">
                <a:moveTo>
                  <a:pt x="0" y="0"/>
                </a:moveTo>
                <a:lnTo>
                  <a:pt x="1674816" y="0"/>
                </a:lnTo>
                <a:lnTo>
                  <a:pt x="1674816" y="1674817"/>
                </a:lnTo>
                <a:lnTo>
                  <a:pt x="0" y="1674817"/>
                </a:lnTo>
                <a:lnTo>
                  <a:pt x="0" y="0"/>
                </a:lnTo>
                <a:close/>
              </a:path>
            </a:pathLst>
          </a:custGeom>
          <a:blipFill>
            <a:blip r:embed="rId10"/>
            <a:stretch>
              <a:fillRect/>
            </a:stretch>
          </a:blipFill>
        </p:spPr>
        <p:txBody>
          <a:bodyPr/>
          <a:lstStyle/>
          <a:p>
            <a:endParaRPr lang="en-AU"/>
          </a:p>
        </p:txBody>
      </p:sp>
      <p:sp>
        <p:nvSpPr>
          <p:cNvPr id="17" name="Freeform 17"/>
          <p:cNvSpPr/>
          <p:nvPr/>
        </p:nvSpPr>
        <p:spPr>
          <a:xfrm>
            <a:off x="8482241" y="5685478"/>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1"/>
            <a:stretch>
              <a:fillRect/>
            </a:stretch>
          </a:blipFill>
        </p:spPr>
        <p:txBody>
          <a:bodyPr/>
          <a:lstStyle/>
          <a:p>
            <a:endParaRPr lang="en-AU"/>
          </a:p>
        </p:txBody>
      </p:sp>
      <p:sp>
        <p:nvSpPr>
          <p:cNvPr id="18" name="Freeform 18"/>
          <p:cNvSpPr/>
          <p:nvPr/>
        </p:nvSpPr>
        <p:spPr>
          <a:xfrm>
            <a:off x="4231042" y="5685478"/>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2"/>
            <a:stretch>
              <a:fillRect/>
            </a:stretch>
          </a:blipFill>
        </p:spPr>
        <p:txBody>
          <a:bodyPr/>
          <a:lstStyle/>
          <a:p>
            <a:endParaRPr lang="en-AU"/>
          </a:p>
        </p:txBody>
      </p:sp>
      <p:sp>
        <p:nvSpPr>
          <p:cNvPr id="19" name="Freeform 19"/>
          <p:cNvSpPr/>
          <p:nvPr/>
        </p:nvSpPr>
        <p:spPr>
          <a:xfrm>
            <a:off x="12728807" y="5685478"/>
            <a:ext cx="1910094" cy="1967111"/>
          </a:xfrm>
          <a:custGeom>
            <a:avLst/>
            <a:gdLst/>
            <a:ahLst/>
            <a:cxnLst/>
            <a:rect l="l" t="t" r="r" b="b"/>
            <a:pathLst>
              <a:path w="1910094" h="1967111">
                <a:moveTo>
                  <a:pt x="0" y="0"/>
                </a:moveTo>
                <a:lnTo>
                  <a:pt x="1910094" y="0"/>
                </a:lnTo>
                <a:lnTo>
                  <a:pt x="1910094" y="1967111"/>
                </a:lnTo>
                <a:lnTo>
                  <a:pt x="0" y="1967111"/>
                </a:lnTo>
                <a:lnTo>
                  <a:pt x="0" y="0"/>
                </a:lnTo>
                <a:close/>
              </a:path>
            </a:pathLst>
          </a:custGeom>
          <a:blipFill>
            <a:blip r:embed="rId13"/>
            <a:stretch>
              <a:fillRect/>
            </a:stretch>
          </a:blipFill>
        </p:spPr>
        <p:txBody>
          <a:bodyPr/>
          <a:lstStyle/>
          <a:p>
            <a:endParaRPr lang="en-AU"/>
          </a:p>
        </p:txBody>
      </p:sp>
      <p:sp>
        <p:nvSpPr>
          <p:cNvPr id="20" name="Freeform 20"/>
          <p:cNvSpPr/>
          <p:nvPr/>
        </p:nvSpPr>
        <p:spPr>
          <a:xfrm>
            <a:off x="6391933" y="7667199"/>
            <a:ext cx="1674839" cy="1674839"/>
          </a:xfrm>
          <a:custGeom>
            <a:avLst/>
            <a:gdLst/>
            <a:ahLst/>
            <a:cxnLst/>
            <a:rect l="l" t="t" r="r" b="b"/>
            <a:pathLst>
              <a:path w="1674839" h="1674839">
                <a:moveTo>
                  <a:pt x="0" y="0"/>
                </a:moveTo>
                <a:lnTo>
                  <a:pt x="1674839" y="0"/>
                </a:lnTo>
                <a:lnTo>
                  <a:pt x="1674839" y="1674839"/>
                </a:lnTo>
                <a:lnTo>
                  <a:pt x="0" y="1674839"/>
                </a:lnTo>
                <a:lnTo>
                  <a:pt x="0" y="0"/>
                </a:lnTo>
                <a:close/>
              </a:path>
            </a:pathLst>
          </a:custGeom>
          <a:blipFill>
            <a:blip r:embed="rId14"/>
            <a:stretch>
              <a:fillRect/>
            </a:stretch>
          </a:blipFill>
        </p:spPr>
        <p:txBody>
          <a:bodyPr/>
          <a:lstStyle/>
          <a:p>
            <a:endParaRPr lang="en-AU"/>
          </a:p>
        </p:txBody>
      </p:sp>
      <p:sp>
        <p:nvSpPr>
          <p:cNvPr id="21" name="Freeform 21"/>
          <p:cNvSpPr/>
          <p:nvPr/>
        </p:nvSpPr>
        <p:spPr>
          <a:xfrm>
            <a:off x="10329675" y="7541082"/>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5"/>
            <a:stretch>
              <a:fillRect/>
            </a:stretch>
          </a:blipFill>
        </p:spPr>
        <p:txBody>
          <a:bodyPr/>
          <a:lstStyle/>
          <a:p>
            <a:endParaRPr lang="en-AU"/>
          </a:p>
        </p:txBody>
      </p:sp>
      <p:sp>
        <p:nvSpPr>
          <p:cNvPr id="22" name="Freeform 22"/>
          <p:cNvSpPr/>
          <p:nvPr/>
        </p:nvSpPr>
        <p:spPr>
          <a:xfrm>
            <a:off x="12728807" y="3046011"/>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16"/>
            <a:stretch>
              <a:fillRect/>
            </a:stretch>
          </a:blipFill>
        </p:spPr>
        <p:txBody>
          <a:bodyPr/>
          <a:lstStyle/>
          <a:p>
            <a:endParaRPr lang="en-AU"/>
          </a:p>
        </p:txBody>
      </p:sp>
    </p:spTree>
  </p:cSld>
  <p:clrMapOvr>
    <a:masterClrMapping/>
  </p:clrMapOvr>
  <p:transition>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2978149" y="997866"/>
            <a:ext cx="12426513" cy="1984156"/>
          </a:xfrm>
          <a:prstGeom prst="rect">
            <a:avLst/>
          </a:prstGeom>
        </p:spPr>
        <p:txBody>
          <a:bodyPr lIns="0" tIns="0" rIns="0" bIns="0" rtlCol="0" anchor="t">
            <a:spAutoFit/>
          </a:bodyPr>
          <a:lstStyle/>
          <a:p>
            <a:pPr algn="ctr">
              <a:lnSpc>
                <a:spcPts val="16242"/>
              </a:lnSpc>
            </a:pPr>
            <a:r>
              <a:rPr lang="en-US" sz="11601">
                <a:solidFill>
                  <a:srgbClr val="000000"/>
                </a:solidFill>
                <a:latin typeface="Norwester"/>
                <a:ea typeface="Norwester"/>
                <a:cs typeface="Norwester"/>
                <a:sym typeface="Norwester"/>
              </a:rPr>
              <a:t>Code: What we Used</a:t>
            </a:r>
          </a:p>
        </p:txBody>
      </p:sp>
      <p:sp>
        <p:nvSpPr>
          <p:cNvPr id="14" name="TextBox 14"/>
          <p:cNvSpPr txBox="1"/>
          <p:nvPr/>
        </p:nvSpPr>
        <p:spPr>
          <a:xfrm>
            <a:off x="1865236" y="3258248"/>
            <a:ext cx="14557528" cy="4853069"/>
          </a:xfrm>
          <a:prstGeom prst="rect">
            <a:avLst/>
          </a:prstGeom>
        </p:spPr>
        <p:txBody>
          <a:bodyPr lIns="0" tIns="0" rIns="0" bIns="0" rtlCol="0" anchor="t">
            <a:spAutoFit/>
          </a:bodyPr>
          <a:lstStyle/>
          <a:p>
            <a:pPr algn="l">
              <a:lnSpc>
                <a:spcPts val="5508"/>
              </a:lnSpc>
            </a:pPr>
            <a:r>
              <a:rPr lang="en-US" sz="3934" b="1" u="sng">
                <a:solidFill>
                  <a:srgbClr val="000000"/>
                </a:solidFill>
                <a:latin typeface="DejaVu Serif Bold"/>
                <a:ea typeface="DejaVu Serif Bold"/>
                <a:cs typeface="DejaVu Serif Bold"/>
                <a:sym typeface="DejaVu Serif Bold"/>
              </a:rPr>
              <a:t>Programming Language:</a:t>
            </a:r>
            <a:r>
              <a:rPr lang="en-US" sz="3934">
                <a:solidFill>
                  <a:srgbClr val="000000"/>
                </a:solidFill>
                <a:latin typeface="DejaVu Serif"/>
                <a:ea typeface="DejaVu Serif"/>
                <a:cs typeface="DejaVu Serif"/>
                <a:sym typeface="DejaVu Serif"/>
              </a:rPr>
              <a:t> Python, PyBricks module.</a:t>
            </a:r>
          </a:p>
          <a:p>
            <a:pPr algn="l">
              <a:lnSpc>
                <a:spcPts val="5508"/>
              </a:lnSpc>
            </a:pPr>
            <a:r>
              <a:rPr lang="en-US" sz="3934" b="1" u="sng">
                <a:solidFill>
                  <a:srgbClr val="000000"/>
                </a:solidFill>
                <a:latin typeface="DejaVu Serif Bold"/>
                <a:ea typeface="DejaVu Serif Bold"/>
                <a:cs typeface="DejaVu Serif Bold"/>
                <a:sym typeface="DejaVu Serif Bold"/>
              </a:rPr>
              <a:t>Hub:</a:t>
            </a:r>
            <a:r>
              <a:rPr lang="en-US" sz="3934">
                <a:solidFill>
                  <a:srgbClr val="000000"/>
                </a:solidFill>
                <a:latin typeface="DejaVu Serif"/>
                <a:ea typeface="DejaVu Serif"/>
                <a:cs typeface="DejaVu Serif"/>
                <a:sym typeface="DejaVu Serif"/>
              </a:rPr>
              <a:t> Spike Prime.</a:t>
            </a:r>
          </a:p>
          <a:p>
            <a:pPr algn="l">
              <a:lnSpc>
                <a:spcPts val="5508"/>
              </a:lnSpc>
            </a:pPr>
            <a:r>
              <a:rPr lang="en-US" sz="3934" b="1" u="sng">
                <a:solidFill>
                  <a:srgbClr val="000000"/>
                </a:solidFill>
                <a:latin typeface="DejaVu Serif Bold"/>
                <a:ea typeface="DejaVu Serif Bold"/>
                <a:cs typeface="DejaVu Serif Bold"/>
                <a:sym typeface="DejaVu Serif Bold"/>
              </a:rPr>
              <a:t>Coding software:</a:t>
            </a:r>
            <a:r>
              <a:rPr lang="en-US" sz="3934">
                <a:solidFill>
                  <a:srgbClr val="000000"/>
                </a:solidFill>
                <a:latin typeface="DejaVu Serif"/>
                <a:ea typeface="DejaVu Serif"/>
                <a:cs typeface="DejaVu Serif"/>
                <a:sym typeface="DejaVu Serif"/>
              </a:rPr>
              <a:t> VSCode, PyCharm. Any IDE that supported python would work.</a:t>
            </a:r>
          </a:p>
          <a:p>
            <a:pPr algn="l">
              <a:lnSpc>
                <a:spcPts val="5508"/>
              </a:lnSpc>
            </a:pPr>
            <a:endParaRPr lang="en-US" sz="3934">
              <a:solidFill>
                <a:srgbClr val="000000"/>
              </a:solidFill>
              <a:latin typeface="DejaVu Serif"/>
              <a:ea typeface="DejaVu Serif"/>
              <a:cs typeface="DejaVu Serif"/>
              <a:sym typeface="DejaVu Serif"/>
            </a:endParaRPr>
          </a:p>
          <a:p>
            <a:pPr algn="l">
              <a:lnSpc>
                <a:spcPts val="5508"/>
              </a:lnSpc>
            </a:pPr>
            <a:r>
              <a:rPr lang="en-US" sz="3934">
                <a:solidFill>
                  <a:srgbClr val="000000"/>
                </a:solidFill>
                <a:latin typeface="DejaVu Serif"/>
                <a:ea typeface="DejaVu Serif"/>
                <a:cs typeface="DejaVu Serif"/>
                <a:sym typeface="DejaVu Serif"/>
              </a:rPr>
              <a:t>Learning python through FLL has helped us use python in school assignments.</a:t>
            </a:r>
          </a:p>
        </p:txBody>
      </p:sp>
      <p:sp>
        <p:nvSpPr>
          <p:cNvPr id="15" name="Freeform 15"/>
          <p:cNvSpPr/>
          <p:nvPr/>
        </p:nvSpPr>
        <p:spPr>
          <a:xfrm>
            <a:off x="15986198" y="424666"/>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9"/>
            <a:stretch>
              <a:fillRect/>
            </a:stretch>
          </a:blipFill>
        </p:spPr>
        <p:txBody>
          <a:bodyPr/>
          <a:lstStyle/>
          <a:p>
            <a:endParaRPr lang="en-AU"/>
          </a:p>
        </p:txBody>
      </p:sp>
      <p:grpSp>
        <p:nvGrpSpPr>
          <p:cNvPr id="16" name="Group 16"/>
          <p:cNvGrpSpPr/>
          <p:nvPr/>
        </p:nvGrpSpPr>
        <p:grpSpPr>
          <a:xfrm>
            <a:off x="4129194" y="9307989"/>
            <a:ext cx="10029612" cy="709176"/>
            <a:chOff x="0" y="0"/>
            <a:chExt cx="2641544" cy="186779"/>
          </a:xfrm>
        </p:grpSpPr>
        <p:sp>
          <p:nvSpPr>
            <p:cNvPr id="17" name="Freeform 17"/>
            <p:cNvSpPr/>
            <p:nvPr/>
          </p:nvSpPr>
          <p:spPr>
            <a:xfrm>
              <a:off x="0" y="0"/>
              <a:ext cx="2641544" cy="186779"/>
            </a:xfrm>
            <a:custGeom>
              <a:avLst/>
              <a:gdLst/>
              <a:ahLst/>
              <a:cxnLst/>
              <a:rect l="l" t="t" r="r" b="b"/>
              <a:pathLst>
                <a:path w="2641544" h="186779">
                  <a:moveTo>
                    <a:pt x="39367" y="0"/>
                  </a:moveTo>
                  <a:lnTo>
                    <a:pt x="2602177" y="0"/>
                  </a:lnTo>
                  <a:cubicBezTo>
                    <a:pt x="2612618" y="0"/>
                    <a:pt x="2622631" y="4148"/>
                    <a:pt x="2630014" y="11530"/>
                  </a:cubicBezTo>
                  <a:cubicBezTo>
                    <a:pt x="2637396" y="18913"/>
                    <a:pt x="2641544" y="28926"/>
                    <a:pt x="2641544" y="39367"/>
                  </a:cubicBezTo>
                  <a:lnTo>
                    <a:pt x="2641544" y="147412"/>
                  </a:lnTo>
                  <a:cubicBezTo>
                    <a:pt x="2641544" y="157852"/>
                    <a:pt x="2637396" y="167866"/>
                    <a:pt x="2630014" y="175248"/>
                  </a:cubicBezTo>
                  <a:cubicBezTo>
                    <a:pt x="2622631" y="182631"/>
                    <a:pt x="2612618" y="186779"/>
                    <a:pt x="2602177" y="186779"/>
                  </a:cubicBezTo>
                  <a:lnTo>
                    <a:pt x="39367" y="186779"/>
                  </a:lnTo>
                  <a:cubicBezTo>
                    <a:pt x="28926" y="186779"/>
                    <a:pt x="18913" y="182631"/>
                    <a:pt x="11530" y="175248"/>
                  </a:cubicBezTo>
                  <a:cubicBezTo>
                    <a:pt x="4148" y="167866"/>
                    <a:pt x="0" y="157852"/>
                    <a:pt x="0" y="147412"/>
                  </a:cubicBezTo>
                  <a:lnTo>
                    <a:pt x="0" y="39367"/>
                  </a:lnTo>
                  <a:cubicBezTo>
                    <a:pt x="0" y="28926"/>
                    <a:pt x="4148" y="18913"/>
                    <a:pt x="11530" y="11530"/>
                  </a:cubicBezTo>
                  <a:cubicBezTo>
                    <a:pt x="18913" y="4148"/>
                    <a:pt x="28926" y="0"/>
                    <a:pt x="39367"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641544" cy="224879"/>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4129194" y="9321265"/>
            <a:ext cx="10124423"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2 and 7 of the Robot Design file</a:t>
            </a:r>
          </a:p>
        </p:txBody>
      </p:sp>
    </p:spTree>
  </p:cSld>
  <p:clrMapOvr>
    <a:masterClrMapping/>
  </p:clrMapOvr>
  <p:transition>
    <p:cove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txBody>
          <a:bodyPr/>
          <a:lstStyle/>
          <a:p>
            <a:endParaRPr lang="en-AU"/>
          </a:p>
        </p:txBody>
      </p:sp>
      <p:sp>
        <p:nvSpPr>
          <p:cNvPr id="13" name="TextBox 13"/>
          <p:cNvSpPr txBox="1"/>
          <p:nvPr/>
        </p:nvSpPr>
        <p:spPr>
          <a:xfrm>
            <a:off x="2629325" y="794877"/>
            <a:ext cx="14230963" cy="2431422"/>
          </a:xfrm>
          <a:prstGeom prst="rect">
            <a:avLst/>
          </a:prstGeom>
        </p:spPr>
        <p:txBody>
          <a:bodyPr lIns="0" tIns="0" rIns="0" bIns="0" rtlCol="0" anchor="t">
            <a:spAutoFit/>
          </a:bodyPr>
          <a:lstStyle/>
          <a:p>
            <a:pPr algn="ctr">
              <a:lnSpc>
                <a:spcPts val="19809"/>
              </a:lnSpc>
            </a:pPr>
            <a:r>
              <a:rPr lang="en-US" sz="14149">
                <a:solidFill>
                  <a:srgbClr val="000000"/>
                </a:solidFill>
                <a:latin typeface="Norwester"/>
                <a:ea typeface="Norwester"/>
                <a:cs typeface="Norwester"/>
                <a:sym typeface="Norwester"/>
              </a:rPr>
              <a:t>Coding Resources</a:t>
            </a:r>
          </a:p>
        </p:txBody>
      </p:sp>
      <p:sp>
        <p:nvSpPr>
          <p:cNvPr id="14" name="TextBox 14"/>
          <p:cNvSpPr txBox="1"/>
          <p:nvPr/>
        </p:nvSpPr>
        <p:spPr>
          <a:xfrm>
            <a:off x="1865236" y="3272150"/>
            <a:ext cx="14557528" cy="5330349"/>
          </a:xfrm>
          <a:prstGeom prst="rect">
            <a:avLst/>
          </a:prstGeom>
        </p:spPr>
        <p:txBody>
          <a:bodyPr lIns="0" tIns="0" rIns="0" bIns="0" rtlCol="0" anchor="t">
            <a:spAutoFit/>
          </a:bodyPr>
          <a:lstStyle/>
          <a:p>
            <a:pPr algn="l">
              <a:lnSpc>
                <a:spcPts val="5319"/>
              </a:lnSpc>
            </a:pPr>
            <a:r>
              <a:rPr lang="en-US" sz="3799" b="1">
                <a:solidFill>
                  <a:srgbClr val="000000"/>
                </a:solidFill>
                <a:latin typeface="DejaVu Serif Bold"/>
                <a:ea typeface="DejaVu Serif Bold"/>
                <a:cs typeface="DejaVu Serif Bold"/>
                <a:sym typeface="DejaVu Serif Bold"/>
              </a:rPr>
              <a:t>Grok Academy</a:t>
            </a:r>
            <a:r>
              <a:rPr lang="en-US" sz="3799">
                <a:solidFill>
                  <a:srgbClr val="000000"/>
                </a:solidFill>
                <a:latin typeface="DejaVu Serif"/>
                <a:ea typeface="DejaVu Serif"/>
                <a:cs typeface="DejaVu Serif"/>
                <a:sym typeface="DejaVu Serif"/>
              </a:rPr>
              <a:t> (</a:t>
            </a:r>
            <a:r>
              <a:rPr lang="en-US" sz="3799" i="1" u="sng">
                <a:solidFill>
                  <a:srgbClr val="000000"/>
                </a:solidFill>
                <a:latin typeface="DejaVu Serif Italics"/>
                <a:ea typeface="DejaVu Serif Italics"/>
                <a:cs typeface="DejaVu Serif Italics"/>
                <a:sym typeface="DejaVu Serif Italics"/>
              </a:rPr>
              <a:t>https://groklearning.com/</a:t>
            </a:r>
            <a:r>
              <a:rPr lang="en-US" sz="3799">
                <a:solidFill>
                  <a:srgbClr val="000000"/>
                </a:solidFill>
                <a:latin typeface="DejaVu Serif"/>
                <a:ea typeface="DejaVu Serif"/>
                <a:cs typeface="DejaVu Serif"/>
                <a:sym typeface="DejaVu Serif"/>
              </a:rPr>
              <a:t>): Learnt basic Python on a course.</a:t>
            </a:r>
          </a:p>
          <a:p>
            <a:pPr algn="l">
              <a:lnSpc>
                <a:spcPts val="5319"/>
              </a:lnSpc>
            </a:pPr>
            <a:r>
              <a:rPr lang="en-US" sz="3799" b="1">
                <a:solidFill>
                  <a:srgbClr val="000000"/>
                </a:solidFill>
                <a:latin typeface="DejaVu Serif Bold"/>
                <a:ea typeface="DejaVu Serif Bold"/>
                <a:cs typeface="DejaVu Serif Bold"/>
                <a:sym typeface="DejaVu Serif Bold"/>
              </a:rPr>
              <a:t>Python documentation</a:t>
            </a:r>
            <a:r>
              <a:rPr lang="en-US" sz="3799">
                <a:solidFill>
                  <a:srgbClr val="000000"/>
                </a:solidFill>
                <a:latin typeface="DejaVu Serif"/>
                <a:ea typeface="DejaVu Serif"/>
                <a:cs typeface="DejaVu Serif"/>
                <a:sym typeface="DejaVu Serif"/>
              </a:rPr>
              <a:t> (</a:t>
            </a:r>
            <a:r>
              <a:rPr lang="en-US" sz="3799" i="1" u="sng">
                <a:solidFill>
                  <a:srgbClr val="000000"/>
                </a:solidFill>
                <a:latin typeface="DejaVu Serif Italics"/>
                <a:ea typeface="DejaVu Serif Italics"/>
                <a:cs typeface="DejaVu Serif Italics"/>
                <a:sym typeface="DejaVu Serif Italics"/>
              </a:rPr>
              <a:t>https://docs.python.org/3/</a:t>
            </a:r>
            <a:r>
              <a:rPr lang="en-US" sz="3799">
                <a:solidFill>
                  <a:srgbClr val="000000"/>
                </a:solidFill>
                <a:latin typeface="DejaVu Serif"/>
                <a:ea typeface="DejaVu Serif"/>
                <a:cs typeface="DejaVu Serif"/>
                <a:sym typeface="DejaVu Serif"/>
              </a:rPr>
              <a:t>): Includes basic information on how to program with Python, syntax, features, etc.</a:t>
            </a:r>
          </a:p>
          <a:p>
            <a:pPr algn="l">
              <a:lnSpc>
                <a:spcPts val="5319"/>
              </a:lnSpc>
            </a:pPr>
            <a:r>
              <a:rPr lang="en-US" sz="3799" b="1">
                <a:solidFill>
                  <a:srgbClr val="000000"/>
                </a:solidFill>
                <a:latin typeface="DejaVu Serif Bold"/>
                <a:ea typeface="DejaVu Serif Bold"/>
                <a:cs typeface="DejaVu Serif Bold"/>
                <a:sym typeface="DejaVu Serif Bold"/>
              </a:rPr>
              <a:t>PyBricks documentation</a:t>
            </a:r>
            <a:r>
              <a:rPr lang="en-US" sz="3799">
                <a:solidFill>
                  <a:srgbClr val="000000"/>
                </a:solidFill>
                <a:latin typeface="DejaVu Serif"/>
                <a:ea typeface="DejaVu Serif"/>
                <a:cs typeface="DejaVu Serif"/>
                <a:sym typeface="DejaVu Serif"/>
              </a:rPr>
              <a:t> (</a:t>
            </a:r>
            <a:r>
              <a:rPr lang="en-US" sz="3799" i="1" u="sng">
                <a:solidFill>
                  <a:srgbClr val="000000"/>
                </a:solidFill>
                <a:latin typeface="DejaVu Serif Italics"/>
                <a:ea typeface="DejaVu Serif Italics"/>
                <a:cs typeface="DejaVu Serif Italics"/>
                <a:sym typeface="DejaVu Serif Italics"/>
              </a:rPr>
              <a:t>https://docs.pybricks.com/en/stable/</a:t>
            </a:r>
            <a:r>
              <a:rPr lang="en-US" sz="3799">
                <a:solidFill>
                  <a:srgbClr val="000000"/>
                </a:solidFill>
                <a:latin typeface="DejaVu Serif"/>
                <a:ea typeface="DejaVu Serif"/>
                <a:cs typeface="DejaVu Serif"/>
                <a:sym typeface="DejaVu Serif"/>
              </a:rPr>
              <a:t>): Includes information about using micropython to control the hub, motors, movement functions, etc.</a:t>
            </a:r>
          </a:p>
        </p:txBody>
      </p:sp>
      <p:grpSp>
        <p:nvGrpSpPr>
          <p:cNvPr id="15" name="Group 15"/>
          <p:cNvGrpSpPr/>
          <p:nvPr/>
        </p:nvGrpSpPr>
        <p:grpSpPr>
          <a:xfrm>
            <a:off x="4865716" y="9327230"/>
            <a:ext cx="8556568" cy="670696"/>
            <a:chOff x="0" y="0"/>
            <a:chExt cx="2253582" cy="176644"/>
          </a:xfrm>
        </p:grpSpPr>
        <p:sp>
          <p:nvSpPr>
            <p:cNvPr id="16" name="Freeform 16"/>
            <p:cNvSpPr/>
            <p:nvPr/>
          </p:nvSpPr>
          <p:spPr>
            <a:xfrm>
              <a:off x="0" y="0"/>
              <a:ext cx="2253582" cy="176644"/>
            </a:xfrm>
            <a:custGeom>
              <a:avLst/>
              <a:gdLst/>
              <a:ahLst/>
              <a:cxnLst/>
              <a:rect l="l" t="t" r="r" b="b"/>
              <a:pathLst>
                <a:path w="2253582" h="176644">
                  <a:moveTo>
                    <a:pt x="46144" y="0"/>
                  </a:moveTo>
                  <a:lnTo>
                    <a:pt x="2207437" y="0"/>
                  </a:lnTo>
                  <a:cubicBezTo>
                    <a:pt x="2219676" y="0"/>
                    <a:pt x="2231413" y="4862"/>
                    <a:pt x="2240066" y="13515"/>
                  </a:cubicBezTo>
                  <a:cubicBezTo>
                    <a:pt x="2248720" y="22169"/>
                    <a:pt x="2253582" y="33906"/>
                    <a:pt x="2253582" y="46144"/>
                  </a:cubicBezTo>
                  <a:lnTo>
                    <a:pt x="2253582" y="130500"/>
                  </a:lnTo>
                  <a:cubicBezTo>
                    <a:pt x="2253582" y="155985"/>
                    <a:pt x="2232922" y="176644"/>
                    <a:pt x="2207437" y="176644"/>
                  </a:cubicBezTo>
                  <a:lnTo>
                    <a:pt x="46144" y="176644"/>
                  </a:lnTo>
                  <a:cubicBezTo>
                    <a:pt x="20660" y="176644"/>
                    <a:pt x="0" y="155985"/>
                    <a:pt x="0" y="130500"/>
                  </a:cubicBezTo>
                  <a:lnTo>
                    <a:pt x="0" y="46144"/>
                  </a:lnTo>
                  <a:cubicBezTo>
                    <a:pt x="0" y="20660"/>
                    <a:pt x="20660" y="0"/>
                    <a:pt x="46144" y="0"/>
                  </a:cubicBezTo>
                  <a:close/>
                </a:path>
              </a:pathLst>
            </a:custGeom>
            <a:solidFill>
              <a:srgbClr val="FFFFFF">
                <a:alpha val="56863"/>
              </a:srgbClr>
            </a:solidFill>
          </p:spPr>
          <p:txBody>
            <a:bodyPr/>
            <a:lstStyle/>
            <a:p>
              <a:endParaRPr lang="en-AU"/>
            </a:p>
          </p:txBody>
        </p:sp>
        <p:sp>
          <p:nvSpPr>
            <p:cNvPr id="17" name="TextBox 17"/>
            <p:cNvSpPr txBox="1"/>
            <p:nvPr/>
          </p:nvSpPr>
          <p:spPr>
            <a:xfrm>
              <a:off x="0" y="-38100"/>
              <a:ext cx="2253582" cy="214744"/>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4865716" y="9321265"/>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2 of the Robot Design file</a:t>
            </a:r>
          </a:p>
        </p:txBody>
      </p:sp>
      <p:sp>
        <p:nvSpPr>
          <p:cNvPr id="19" name="Freeform 19"/>
          <p:cNvSpPr/>
          <p:nvPr/>
        </p:nvSpPr>
        <p:spPr>
          <a:xfrm>
            <a:off x="16152228" y="291045"/>
            <a:ext cx="2044537" cy="2105568"/>
          </a:xfrm>
          <a:custGeom>
            <a:avLst/>
            <a:gdLst/>
            <a:ahLst/>
            <a:cxnLst/>
            <a:rect l="l" t="t" r="r" b="b"/>
            <a:pathLst>
              <a:path w="2044537" h="2105568">
                <a:moveTo>
                  <a:pt x="0" y="0"/>
                </a:moveTo>
                <a:lnTo>
                  <a:pt x="2044537" y="0"/>
                </a:lnTo>
                <a:lnTo>
                  <a:pt x="2044537" y="2105568"/>
                </a:lnTo>
                <a:lnTo>
                  <a:pt x="0" y="2105568"/>
                </a:lnTo>
                <a:lnTo>
                  <a:pt x="0" y="0"/>
                </a:lnTo>
                <a:close/>
              </a:path>
            </a:pathLst>
          </a:custGeom>
          <a:blipFill>
            <a:blip r:embed="rId10"/>
            <a:stretch>
              <a:fillRect/>
            </a:stretch>
          </a:blipFill>
        </p:spPr>
        <p:txBody>
          <a:bodyPr/>
          <a:lstStyle/>
          <a:p>
            <a:endParaRPr lang="en-AU"/>
          </a:p>
        </p:txBody>
      </p:sp>
    </p:spTree>
  </p:cSld>
  <p:clrMapOvr>
    <a:masterClrMapping/>
  </p:clrMapOvr>
  <p:transition>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734378" y="1280527"/>
            <a:ext cx="16846324" cy="7834268"/>
            <a:chOff x="0" y="0"/>
            <a:chExt cx="4436892" cy="2063346"/>
          </a:xfrm>
        </p:grpSpPr>
        <p:sp>
          <p:nvSpPr>
            <p:cNvPr id="10" name="Freeform 10"/>
            <p:cNvSpPr/>
            <p:nvPr/>
          </p:nvSpPr>
          <p:spPr>
            <a:xfrm>
              <a:off x="0" y="0"/>
              <a:ext cx="4436892" cy="2063346"/>
            </a:xfrm>
            <a:custGeom>
              <a:avLst/>
              <a:gdLst/>
              <a:ahLst/>
              <a:cxnLst/>
              <a:rect l="l" t="t" r="r" b="b"/>
              <a:pathLst>
                <a:path w="4436892" h="2063346">
                  <a:moveTo>
                    <a:pt x="23438" y="0"/>
                  </a:moveTo>
                  <a:lnTo>
                    <a:pt x="4413454" y="0"/>
                  </a:lnTo>
                  <a:cubicBezTo>
                    <a:pt x="4419671" y="0"/>
                    <a:pt x="4425632" y="2469"/>
                    <a:pt x="4430027" y="6865"/>
                  </a:cubicBezTo>
                  <a:cubicBezTo>
                    <a:pt x="4434423" y="11260"/>
                    <a:pt x="4436892" y="17222"/>
                    <a:pt x="4436892" y="23438"/>
                  </a:cubicBezTo>
                  <a:lnTo>
                    <a:pt x="4436892" y="2039909"/>
                  </a:lnTo>
                  <a:cubicBezTo>
                    <a:pt x="4436892" y="2052853"/>
                    <a:pt x="4426398" y="2063346"/>
                    <a:pt x="4413454" y="2063346"/>
                  </a:cubicBezTo>
                  <a:lnTo>
                    <a:pt x="23438" y="2063346"/>
                  </a:lnTo>
                  <a:cubicBezTo>
                    <a:pt x="10493" y="2063346"/>
                    <a:pt x="0" y="2052853"/>
                    <a:pt x="0" y="2039909"/>
                  </a:cubicBezTo>
                  <a:lnTo>
                    <a:pt x="0" y="23438"/>
                  </a:lnTo>
                  <a:cubicBezTo>
                    <a:pt x="0" y="10493"/>
                    <a:pt x="10493" y="0"/>
                    <a:pt x="23438"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436892" cy="2101446"/>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txBody>
          <a:bodyPr/>
          <a:lstStyle/>
          <a:p>
            <a:endParaRPr lang="en-AU"/>
          </a:p>
        </p:txBody>
      </p:sp>
      <p:sp>
        <p:nvSpPr>
          <p:cNvPr id="13" name="TextBox 13"/>
          <p:cNvSpPr txBox="1"/>
          <p:nvPr/>
        </p:nvSpPr>
        <p:spPr>
          <a:xfrm>
            <a:off x="3035309" y="1259207"/>
            <a:ext cx="12244463" cy="1642697"/>
          </a:xfrm>
          <a:prstGeom prst="rect">
            <a:avLst/>
          </a:prstGeom>
        </p:spPr>
        <p:txBody>
          <a:bodyPr lIns="0" tIns="0" rIns="0" bIns="0" rtlCol="0" anchor="t">
            <a:spAutoFit/>
          </a:bodyPr>
          <a:lstStyle/>
          <a:p>
            <a:pPr algn="ctr">
              <a:lnSpc>
                <a:spcPts val="13407"/>
              </a:lnSpc>
            </a:pPr>
            <a:r>
              <a:rPr lang="en-US" sz="9576">
                <a:solidFill>
                  <a:srgbClr val="000000"/>
                </a:solidFill>
                <a:latin typeface="Norwester"/>
                <a:ea typeface="Norwester"/>
                <a:cs typeface="Norwester"/>
                <a:sym typeface="Norwester"/>
              </a:rPr>
              <a:t>How our Code Works</a:t>
            </a:r>
          </a:p>
        </p:txBody>
      </p:sp>
      <p:sp>
        <p:nvSpPr>
          <p:cNvPr id="14" name="TextBox 14"/>
          <p:cNvSpPr txBox="1"/>
          <p:nvPr/>
        </p:nvSpPr>
        <p:spPr>
          <a:xfrm>
            <a:off x="1198306" y="3038841"/>
            <a:ext cx="16230600" cy="5622860"/>
          </a:xfrm>
          <a:prstGeom prst="rect">
            <a:avLst/>
          </a:prstGeom>
        </p:spPr>
        <p:txBody>
          <a:bodyPr lIns="0" tIns="0" rIns="0" bIns="0" rtlCol="0" anchor="t">
            <a:spAutoFit/>
          </a:bodyPr>
          <a:lstStyle/>
          <a:p>
            <a:pPr algn="l">
              <a:lnSpc>
                <a:spcPts val="5603"/>
              </a:lnSpc>
            </a:pPr>
            <a:r>
              <a:rPr lang="en-US" sz="4002" b="1">
                <a:solidFill>
                  <a:srgbClr val="000000"/>
                </a:solidFill>
                <a:latin typeface="DejaVu Serif Bold"/>
                <a:ea typeface="DejaVu Serif Bold"/>
                <a:cs typeface="DejaVu Serif Bold"/>
                <a:sym typeface="DejaVu Serif Bold"/>
              </a:rPr>
              <a:t>Object Oriented Programming (Classes)</a:t>
            </a:r>
            <a:r>
              <a:rPr lang="en-US" sz="4002">
                <a:solidFill>
                  <a:srgbClr val="000000"/>
                </a:solidFill>
                <a:latin typeface="DejaVu Serif"/>
                <a:ea typeface="DejaVu Serif"/>
                <a:cs typeface="DejaVu Serif"/>
                <a:sym typeface="DejaVu Serif"/>
              </a:rPr>
              <a:t>: Keep code organised.</a:t>
            </a:r>
          </a:p>
          <a:p>
            <a:pPr marL="864156" lvl="1" indent="-432078" algn="l">
              <a:lnSpc>
                <a:spcPts val="5603"/>
              </a:lnSpc>
              <a:buFont typeface="Arial"/>
              <a:buChar char="•"/>
            </a:pPr>
            <a:r>
              <a:rPr lang="en-US" sz="4002" b="1">
                <a:solidFill>
                  <a:srgbClr val="000000"/>
                </a:solidFill>
                <a:latin typeface="DejaVu Serif Bold"/>
                <a:ea typeface="DejaVu Serif Bold"/>
                <a:cs typeface="DejaVu Serif Bold"/>
                <a:sym typeface="DejaVu Serif Bold"/>
              </a:rPr>
              <a:t>Robot class</a:t>
            </a:r>
            <a:r>
              <a:rPr lang="en-US" sz="4002">
                <a:solidFill>
                  <a:srgbClr val="000000"/>
                </a:solidFill>
                <a:latin typeface="DejaVu Serif"/>
                <a:ea typeface="DejaVu Serif"/>
                <a:cs typeface="DejaVu Serif"/>
                <a:sym typeface="DejaVu Serif"/>
              </a:rPr>
              <a:t> handles motors, drive settings, gyrometer, moving arms, driving, turning.</a:t>
            </a:r>
          </a:p>
          <a:p>
            <a:pPr marL="864156" lvl="1" indent="-432078" algn="l">
              <a:lnSpc>
                <a:spcPts val="5603"/>
              </a:lnSpc>
              <a:buFont typeface="Arial"/>
              <a:buChar char="•"/>
            </a:pPr>
            <a:r>
              <a:rPr lang="en-US" sz="4002" b="1">
                <a:solidFill>
                  <a:srgbClr val="000000"/>
                </a:solidFill>
                <a:latin typeface="DejaVu Serif Bold"/>
                <a:ea typeface="DejaVu Serif Bold"/>
                <a:cs typeface="DejaVu Serif Bold"/>
                <a:sym typeface="DejaVu Serif Bold"/>
              </a:rPr>
              <a:t>PID class</a:t>
            </a:r>
            <a:r>
              <a:rPr lang="en-US" sz="4002">
                <a:solidFill>
                  <a:srgbClr val="000000"/>
                </a:solidFill>
                <a:latin typeface="DejaVu Serif"/>
                <a:ea typeface="DejaVu Serif"/>
                <a:cs typeface="DejaVu Serif"/>
                <a:sym typeface="DejaVu Serif"/>
              </a:rPr>
              <a:t> handles angle wrapping, better turning and calculations for a more accurate movement.</a:t>
            </a:r>
          </a:p>
          <a:p>
            <a:pPr marL="864156" lvl="1" indent="-432078" algn="l">
              <a:lnSpc>
                <a:spcPts val="5603"/>
              </a:lnSpc>
              <a:buFont typeface="Arial"/>
              <a:buChar char="•"/>
            </a:pPr>
            <a:r>
              <a:rPr lang="en-US" sz="4002" b="1">
                <a:solidFill>
                  <a:srgbClr val="000000"/>
                </a:solidFill>
                <a:latin typeface="DejaVu Serif Bold"/>
                <a:ea typeface="DejaVu Serif Bold"/>
                <a:cs typeface="DejaVu Serif Bold"/>
                <a:sym typeface="DejaVu Serif Bold"/>
              </a:rPr>
              <a:t>Mission control class </a:t>
            </a:r>
            <a:r>
              <a:rPr lang="en-US" sz="4002">
                <a:solidFill>
                  <a:srgbClr val="000000"/>
                </a:solidFill>
                <a:latin typeface="DejaVu Serif"/>
                <a:ea typeface="DejaVu Serif"/>
                <a:cs typeface="DejaVu Serif"/>
                <a:sym typeface="DejaVu Serif"/>
              </a:rPr>
              <a:t>handles the UI and allows us to pick which run using the buttons on the hub.</a:t>
            </a:r>
          </a:p>
        </p:txBody>
      </p:sp>
      <p:grpSp>
        <p:nvGrpSpPr>
          <p:cNvPr id="15" name="Group 15"/>
          <p:cNvGrpSpPr/>
          <p:nvPr/>
        </p:nvGrpSpPr>
        <p:grpSpPr>
          <a:xfrm>
            <a:off x="4665320" y="9313837"/>
            <a:ext cx="8868295" cy="670696"/>
            <a:chOff x="0" y="0"/>
            <a:chExt cx="2335683" cy="176644"/>
          </a:xfrm>
        </p:grpSpPr>
        <p:sp>
          <p:nvSpPr>
            <p:cNvPr id="16" name="Freeform 16"/>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17" name="TextBox 17"/>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4865716" y="9307872"/>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13 of the Robot Design file</a:t>
            </a:r>
          </a:p>
        </p:txBody>
      </p:sp>
      <p:sp>
        <p:nvSpPr>
          <p:cNvPr id="19" name="Freeform 19"/>
          <p:cNvSpPr/>
          <p:nvPr/>
        </p:nvSpPr>
        <p:spPr>
          <a:xfrm>
            <a:off x="15990501" y="643154"/>
            <a:ext cx="1674839" cy="1674839"/>
          </a:xfrm>
          <a:custGeom>
            <a:avLst/>
            <a:gdLst/>
            <a:ahLst/>
            <a:cxnLst/>
            <a:rect l="l" t="t" r="r" b="b"/>
            <a:pathLst>
              <a:path w="1674839" h="1674839">
                <a:moveTo>
                  <a:pt x="0" y="0"/>
                </a:moveTo>
                <a:lnTo>
                  <a:pt x="1674839" y="0"/>
                </a:lnTo>
                <a:lnTo>
                  <a:pt x="1674839" y="1674838"/>
                </a:lnTo>
                <a:lnTo>
                  <a:pt x="0" y="1674838"/>
                </a:lnTo>
                <a:lnTo>
                  <a:pt x="0" y="0"/>
                </a:lnTo>
                <a:close/>
              </a:path>
            </a:pathLst>
          </a:custGeom>
          <a:blipFill>
            <a:blip r:embed="rId10"/>
            <a:stretch>
              <a:fillRect/>
            </a:stretch>
          </a:blipFill>
        </p:spPr>
        <p:txBody>
          <a:bodyPr/>
          <a:lstStyle/>
          <a:p>
            <a:endParaRPr lang="en-AU"/>
          </a:p>
        </p:txBody>
      </p:sp>
    </p:spTree>
  </p:cSld>
  <p:clrMapOvr>
    <a:masterClrMapping/>
  </p:clrMapOvr>
  <p:transition>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734378" y="746137"/>
            <a:ext cx="16846324" cy="8903047"/>
            <a:chOff x="0" y="0"/>
            <a:chExt cx="4436892" cy="2344836"/>
          </a:xfrm>
        </p:grpSpPr>
        <p:sp>
          <p:nvSpPr>
            <p:cNvPr id="10" name="Freeform 10"/>
            <p:cNvSpPr/>
            <p:nvPr/>
          </p:nvSpPr>
          <p:spPr>
            <a:xfrm>
              <a:off x="0" y="0"/>
              <a:ext cx="4436892" cy="2344836"/>
            </a:xfrm>
            <a:custGeom>
              <a:avLst/>
              <a:gdLst/>
              <a:ahLst/>
              <a:cxnLst/>
              <a:rect l="l" t="t" r="r" b="b"/>
              <a:pathLst>
                <a:path w="4436892" h="2344836">
                  <a:moveTo>
                    <a:pt x="23438" y="0"/>
                  </a:moveTo>
                  <a:lnTo>
                    <a:pt x="4413454" y="0"/>
                  </a:lnTo>
                  <a:cubicBezTo>
                    <a:pt x="4419671" y="0"/>
                    <a:pt x="4425632" y="2469"/>
                    <a:pt x="4430027" y="6865"/>
                  </a:cubicBezTo>
                  <a:cubicBezTo>
                    <a:pt x="4434423" y="11260"/>
                    <a:pt x="4436892" y="17222"/>
                    <a:pt x="4436892" y="23438"/>
                  </a:cubicBezTo>
                  <a:lnTo>
                    <a:pt x="4436892" y="2321398"/>
                  </a:lnTo>
                  <a:cubicBezTo>
                    <a:pt x="4436892" y="2334342"/>
                    <a:pt x="4426398" y="2344836"/>
                    <a:pt x="4413454" y="2344836"/>
                  </a:cubicBezTo>
                  <a:lnTo>
                    <a:pt x="23438" y="2344836"/>
                  </a:lnTo>
                  <a:cubicBezTo>
                    <a:pt x="10493" y="2344836"/>
                    <a:pt x="0" y="2334342"/>
                    <a:pt x="0" y="2321398"/>
                  </a:cubicBezTo>
                  <a:lnTo>
                    <a:pt x="0" y="23438"/>
                  </a:lnTo>
                  <a:cubicBezTo>
                    <a:pt x="0" y="10493"/>
                    <a:pt x="10493" y="0"/>
                    <a:pt x="23438"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436892" cy="2382936"/>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895103" y="2519329"/>
            <a:ext cx="8713354" cy="6948900"/>
          </a:xfrm>
          <a:custGeom>
            <a:avLst/>
            <a:gdLst/>
            <a:ahLst/>
            <a:cxnLst/>
            <a:rect l="l" t="t" r="r" b="b"/>
            <a:pathLst>
              <a:path w="8713354" h="6948900">
                <a:moveTo>
                  <a:pt x="0" y="0"/>
                </a:moveTo>
                <a:lnTo>
                  <a:pt x="8713354" y="0"/>
                </a:lnTo>
                <a:lnTo>
                  <a:pt x="8713354" y="6948900"/>
                </a:lnTo>
                <a:lnTo>
                  <a:pt x="0" y="6948900"/>
                </a:lnTo>
                <a:lnTo>
                  <a:pt x="0" y="0"/>
                </a:lnTo>
                <a:close/>
              </a:path>
            </a:pathLst>
          </a:custGeom>
          <a:blipFill>
            <a:blip r:embed="rId9"/>
            <a:stretch>
              <a:fillRect/>
            </a:stretch>
          </a:blipFill>
        </p:spPr>
        <p:txBody>
          <a:bodyPr/>
          <a:lstStyle/>
          <a:p>
            <a:endParaRPr lang="en-AU"/>
          </a:p>
        </p:txBody>
      </p:sp>
      <p:sp>
        <p:nvSpPr>
          <p:cNvPr id="14" name="Freeform 14"/>
          <p:cNvSpPr/>
          <p:nvPr/>
        </p:nvSpPr>
        <p:spPr>
          <a:xfrm>
            <a:off x="9834225" y="955667"/>
            <a:ext cx="7487846" cy="8483987"/>
          </a:xfrm>
          <a:custGeom>
            <a:avLst/>
            <a:gdLst/>
            <a:ahLst/>
            <a:cxnLst/>
            <a:rect l="l" t="t" r="r" b="b"/>
            <a:pathLst>
              <a:path w="7487846" h="8483987">
                <a:moveTo>
                  <a:pt x="0" y="0"/>
                </a:moveTo>
                <a:lnTo>
                  <a:pt x="7487846" y="0"/>
                </a:lnTo>
                <a:lnTo>
                  <a:pt x="7487846" y="8483987"/>
                </a:lnTo>
                <a:lnTo>
                  <a:pt x="0" y="8483987"/>
                </a:lnTo>
                <a:lnTo>
                  <a:pt x="0" y="0"/>
                </a:lnTo>
                <a:close/>
              </a:path>
            </a:pathLst>
          </a:custGeom>
          <a:blipFill>
            <a:blip r:embed="rId10"/>
            <a:stretch>
              <a:fillRect/>
            </a:stretch>
          </a:blipFill>
        </p:spPr>
        <p:txBody>
          <a:bodyPr/>
          <a:lstStyle/>
          <a:p>
            <a:endParaRPr lang="en-AU"/>
          </a:p>
        </p:txBody>
      </p:sp>
      <p:sp>
        <p:nvSpPr>
          <p:cNvPr id="15" name="TextBox 15"/>
          <p:cNvSpPr txBox="1"/>
          <p:nvPr/>
        </p:nvSpPr>
        <p:spPr>
          <a:xfrm>
            <a:off x="-728084" y="536587"/>
            <a:ext cx="11959727" cy="1820260"/>
          </a:xfrm>
          <a:prstGeom prst="rect">
            <a:avLst/>
          </a:prstGeom>
        </p:spPr>
        <p:txBody>
          <a:bodyPr lIns="0" tIns="0" rIns="0" bIns="0" rtlCol="0" anchor="t">
            <a:spAutoFit/>
          </a:bodyPr>
          <a:lstStyle/>
          <a:p>
            <a:pPr algn="ctr">
              <a:lnSpc>
                <a:spcPts val="14841"/>
              </a:lnSpc>
            </a:pPr>
            <a:r>
              <a:rPr lang="en-US" sz="10600">
                <a:solidFill>
                  <a:srgbClr val="000000"/>
                </a:solidFill>
                <a:latin typeface="Norwester"/>
                <a:ea typeface="Norwester"/>
                <a:cs typeface="Norwester"/>
                <a:sym typeface="Norwester"/>
              </a:rPr>
              <a:t>our code</a:t>
            </a:r>
          </a:p>
        </p:txBody>
      </p:sp>
      <p:grpSp>
        <p:nvGrpSpPr>
          <p:cNvPr id="16" name="Group 16"/>
          <p:cNvGrpSpPr/>
          <p:nvPr/>
        </p:nvGrpSpPr>
        <p:grpSpPr>
          <a:xfrm>
            <a:off x="4709852" y="9327230"/>
            <a:ext cx="8868295" cy="670696"/>
            <a:chOff x="0" y="0"/>
            <a:chExt cx="2335683" cy="176644"/>
          </a:xfrm>
        </p:grpSpPr>
        <p:sp>
          <p:nvSpPr>
            <p:cNvPr id="17" name="Freeform 17"/>
            <p:cNvSpPr/>
            <p:nvPr/>
          </p:nvSpPr>
          <p:spPr>
            <a:xfrm>
              <a:off x="0" y="0"/>
              <a:ext cx="2335683" cy="176644"/>
            </a:xfrm>
            <a:custGeom>
              <a:avLst/>
              <a:gdLst/>
              <a:ahLst/>
              <a:cxnLst/>
              <a:rect l="l" t="t" r="r" b="b"/>
              <a:pathLst>
                <a:path w="2335683" h="176644">
                  <a:moveTo>
                    <a:pt x="44522" y="0"/>
                  </a:moveTo>
                  <a:lnTo>
                    <a:pt x="2291160" y="0"/>
                  </a:lnTo>
                  <a:cubicBezTo>
                    <a:pt x="2302969" y="0"/>
                    <a:pt x="2314293" y="4691"/>
                    <a:pt x="2322643" y="13040"/>
                  </a:cubicBezTo>
                  <a:cubicBezTo>
                    <a:pt x="2330992" y="21390"/>
                    <a:pt x="2335683" y="32714"/>
                    <a:pt x="2335683" y="44522"/>
                  </a:cubicBezTo>
                  <a:lnTo>
                    <a:pt x="2335683" y="132122"/>
                  </a:lnTo>
                  <a:cubicBezTo>
                    <a:pt x="2335683" y="143930"/>
                    <a:pt x="2330992" y="155254"/>
                    <a:pt x="2322643" y="163604"/>
                  </a:cubicBezTo>
                  <a:cubicBezTo>
                    <a:pt x="2314293" y="171953"/>
                    <a:pt x="2302969" y="176644"/>
                    <a:pt x="2291160" y="176644"/>
                  </a:cubicBezTo>
                  <a:lnTo>
                    <a:pt x="44522" y="176644"/>
                  </a:lnTo>
                  <a:cubicBezTo>
                    <a:pt x="32714" y="176644"/>
                    <a:pt x="21390" y="171953"/>
                    <a:pt x="13040" y="163604"/>
                  </a:cubicBezTo>
                  <a:cubicBezTo>
                    <a:pt x="4691" y="155254"/>
                    <a:pt x="0" y="143930"/>
                    <a:pt x="0" y="132122"/>
                  </a:cubicBezTo>
                  <a:lnTo>
                    <a:pt x="0" y="44522"/>
                  </a:lnTo>
                  <a:cubicBezTo>
                    <a:pt x="0" y="32714"/>
                    <a:pt x="4691" y="21390"/>
                    <a:pt x="13040" y="13040"/>
                  </a:cubicBezTo>
                  <a:cubicBezTo>
                    <a:pt x="21390" y="4691"/>
                    <a:pt x="32714" y="0"/>
                    <a:pt x="44522"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335683" cy="214744"/>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4910248" y="9321265"/>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13 of the Robot Design file</a:t>
            </a:r>
          </a:p>
        </p:txBody>
      </p:sp>
      <p:sp>
        <p:nvSpPr>
          <p:cNvPr id="20" name="Freeform 20"/>
          <p:cNvSpPr/>
          <p:nvPr/>
        </p:nvSpPr>
        <p:spPr>
          <a:xfrm>
            <a:off x="15986198" y="424666"/>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1"/>
            <a:stretch>
              <a:fillRect/>
            </a:stretch>
          </a:blipFill>
        </p:spPr>
        <p:txBody>
          <a:bodyPr/>
          <a:lstStyle/>
          <a:p>
            <a:endParaRPr lang="en-AU"/>
          </a:p>
        </p:txBody>
      </p:sp>
    </p:spTree>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309860"/>
          </a:xfrm>
          <a:custGeom>
            <a:avLst/>
            <a:gdLst/>
            <a:ahLst/>
            <a:cxnLst/>
            <a:rect l="l" t="t" r="r" b="b"/>
            <a:pathLst>
              <a:path w="18288000" h="10309860">
                <a:moveTo>
                  <a:pt x="0" y="0"/>
                </a:moveTo>
                <a:lnTo>
                  <a:pt x="18288000" y="0"/>
                </a:lnTo>
                <a:lnTo>
                  <a:pt x="18288000" y="10309860"/>
                </a:lnTo>
                <a:lnTo>
                  <a:pt x="0" y="10309860"/>
                </a:lnTo>
                <a:lnTo>
                  <a:pt x="0" y="0"/>
                </a:lnTo>
                <a:close/>
              </a:path>
            </a:pathLst>
          </a:custGeom>
          <a:blipFill>
            <a:blip r:embed="rId2"/>
            <a:stretch>
              <a:fillRect/>
            </a:stretch>
          </a:blipFill>
        </p:spPr>
        <p:txBody>
          <a:bodyPr/>
          <a:lstStyle/>
          <a:p>
            <a:endParaRPr lang="en-AU"/>
          </a:p>
        </p:txBody>
      </p:sp>
      <p:grpSp>
        <p:nvGrpSpPr>
          <p:cNvPr id="3" name="Group 3"/>
          <p:cNvGrpSpPr/>
          <p:nvPr/>
        </p:nvGrpSpPr>
        <p:grpSpPr>
          <a:xfrm>
            <a:off x="1475399" y="1143000"/>
            <a:ext cx="15337203" cy="6586160"/>
            <a:chOff x="0" y="0"/>
            <a:chExt cx="20449604" cy="8781547"/>
          </a:xfrm>
        </p:grpSpPr>
        <p:grpSp>
          <p:nvGrpSpPr>
            <p:cNvPr id="4" name="Group 4"/>
            <p:cNvGrpSpPr/>
            <p:nvPr/>
          </p:nvGrpSpPr>
          <p:grpSpPr>
            <a:xfrm>
              <a:off x="0" y="0"/>
              <a:ext cx="20449604" cy="8781547"/>
              <a:chOff x="0" y="0"/>
              <a:chExt cx="4039428" cy="1734627"/>
            </a:xfrm>
          </p:grpSpPr>
          <p:sp>
            <p:nvSpPr>
              <p:cNvPr id="5" name="Freeform 5"/>
              <p:cNvSpPr/>
              <p:nvPr/>
            </p:nvSpPr>
            <p:spPr>
              <a:xfrm>
                <a:off x="0" y="0"/>
                <a:ext cx="4039428" cy="1734627"/>
              </a:xfrm>
              <a:custGeom>
                <a:avLst/>
                <a:gdLst/>
                <a:ahLst/>
                <a:cxnLst/>
                <a:rect l="l" t="t" r="r" b="b"/>
                <a:pathLst>
                  <a:path w="4039428" h="1734627">
                    <a:moveTo>
                      <a:pt x="25744" y="0"/>
                    </a:moveTo>
                    <a:lnTo>
                      <a:pt x="4013684" y="0"/>
                    </a:lnTo>
                    <a:cubicBezTo>
                      <a:pt x="4027902" y="0"/>
                      <a:pt x="4039428" y="11526"/>
                      <a:pt x="4039428" y="25744"/>
                    </a:cubicBezTo>
                    <a:lnTo>
                      <a:pt x="4039428" y="1708883"/>
                    </a:lnTo>
                    <a:cubicBezTo>
                      <a:pt x="4039428" y="1723101"/>
                      <a:pt x="4027902" y="1734627"/>
                      <a:pt x="4013684" y="1734627"/>
                    </a:cubicBezTo>
                    <a:lnTo>
                      <a:pt x="25744" y="1734627"/>
                    </a:lnTo>
                    <a:cubicBezTo>
                      <a:pt x="11526" y="1734627"/>
                      <a:pt x="0" y="1723101"/>
                      <a:pt x="0" y="1708883"/>
                    </a:cubicBezTo>
                    <a:lnTo>
                      <a:pt x="0" y="25744"/>
                    </a:lnTo>
                    <a:cubicBezTo>
                      <a:pt x="0" y="11526"/>
                      <a:pt x="11526" y="0"/>
                      <a:pt x="25744" y="0"/>
                    </a:cubicBezTo>
                    <a:close/>
                  </a:path>
                </a:pathLst>
              </a:custGeom>
              <a:solidFill>
                <a:srgbClr val="FFFFFF">
                  <a:alpha val="56863"/>
                </a:srgbClr>
              </a:solidFill>
            </p:spPr>
            <p:txBody>
              <a:bodyPr/>
              <a:lstStyle/>
              <a:p>
                <a:endParaRPr lang="en-AU"/>
              </a:p>
            </p:txBody>
          </p:sp>
          <p:sp>
            <p:nvSpPr>
              <p:cNvPr id="6" name="TextBox 6"/>
              <p:cNvSpPr txBox="1"/>
              <p:nvPr/>
            </p:nvSpPr>
            <p:spPr>
              <a:xfrm>
                <a:off x="0" y="-38100"/>
                <a:ext cx="4039428" cy="1772727"/>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3397801" y="-238125"/>
              <a:ext cx="13654002" cy="2686642"/>
            </a:xfrm>
            <a:prstGeom prst="rect">
              <a:avLst/>
            </a:prstGeom>
          </p:spPr>
          <p:txBody>
            <a:bodyPr lIns="0" tIns="0" rIns="0" bIns="0" rtlCol="0" anchor="t">
              <a:spAutoFit/>
            </a:bodyPr>
            <a:lstStyle/>
            <a:p>
              <a:pPr algn="ctr">
                <a:lnSpc>
                  <a:spcPts val="16906"/>
                </a:lnSpc>
              </a:pPr>
              <a:r>
                <a:rPr lang="en-US" sz="12076">
                  <a:solidFill>
                    <a:srgbClr val="000000"/>
                  </a:solidFill>
                  <a:latin typeface="Norwester"/>
                  <a:ea typeface="Norwester"/>
                  <a:cs typeface="Norwester"/>
                  <a:sym typeface="Norwester"/>
                </a:rPr>
                <a:t>Github</a:t>
              </a:r>
            </a:p>
          </p:txBody>
        </p:sp>
        <p:sp>
          <p:nvSpPr>
            <p:cNvPr id="8" name="TextBox 8"/>
            <p:cNvSpPr txBox="1"/>
            <p:nvPr/>
          </p:nvSpPr>
          <p:spPr>
            <a:xfrm>
              <a:off x="120464" y="2354971"/>
              <a:ext cx="20032256" cy="5589049"/>
            </a:xfrm>
            <a:prstGeom prst="rect">
              <a:avLst/>
            </a:prstGeom>
          </p:spPr>
          <p:txBody>
            <a:bodyPr lIns="0" tIns="0" rIns="0" bIns="0" rtlCol="0" anchor="t">
              <a:spAutoFit/>
            </a:bodyPr>
            <a:lstStyle/>
            <a:p>
              <a:pPr marL="863663" lvl="1" indent="-431831" algn="l">
                <a:lnSpc>
                  <a:spcPts val="5600"/>
                </a:lnSpc>
                <a:buFont typeface="Arial"/>
                <a:buChar char="•"/>
              </a:pPr>
              <a:r>
                <a:rPr lang="en-US" sz="4000">
                  <a:solidFill>
                    <a:srgbClr val="000000"/>
                  </a:solidFill>
                  <a:latin typeface="DejaVu Serif"/>
                  <a:ea typeface="DejaVu Serif"/>
                  <a:cs typeface="DejaVu Serif"/>
                  <a:sym typeface="DejaVu Serif"/>
                </a:rPr>
                <a:t>We used GitHub to track changes and work on the code for both robot and innovations at the same time.</a:t>
              </a:r>
            </a:p>
            <a:p>
              <a:pPr marL="863663" lvl="1" indent="-431831" algn="l">
                <a:lnSpc>
                  <a:spcPts val="5600"/>
                </a:lnSpc>
                <a:buFont typeface="Arial"/>
                <a:buChar char="•"/>
              </a:pPr>
              <a:r>
                <a:rPr lang="en-US" sz="4000">
                  <a:solidFill>
                    <a:srgbClr val="000000"/>
                  </a:solidFill>
                  <a:latin typeface="DejaVu Serif"/>
                  <a:ea typeface="DejaVu Serif"/>
                  <a:cs typeface="DejaVu Serif"/>
                  <a:sym typeface="DejaVu Serif"/>
                </a:rPr>
                <a:t>This meant the whole team could contribute. This made our coding faster, easy easier to collaborate on.</a:t>
              </a:r>
            </a:p>
            <a:p>
              <a:pPr marL="863663" lvl="1" indent="-431831" algn="l">
                <a:lnSpc>
                  <a:spcPts val="5600"/>
                </a:lnSpc>
                <a:buFont typeface="Arial"/>
                <a:buChar char="•"/>
              </a:pPr>
              <a:r>
                <a:rPr lang="en-US" sz="4000">
                  <a:solidFill>
                    <a:srgbClr val="000000"/>
                  </a:solidFill>
                  <a:latin typeface="DejaVu Serif"/>
                  <a:ea typeface="DejaVu Serif"/>
                  <a:cs typeface="DejaVu Serif"/>
                  <a:sym typeface="DejaVu Serif"/>
                </a:rPr>
                <a:t>Commit messages let us see what changed, who changed it, and rollback if needed.</a:t>
              </a:r>
            </a:p>
          </p:txBody>
        </p:sp>
      </p:grpSp>
      <p:grpSp>
        <p:nvGrpSpPr>
          <p:cNvPr id="9" name="Group 9"/>
          <p:cNvGrpSpPr/>
          <p:nvPr/>
        </p:nvGrpSpPr>
        <p:grpSpPr>
          <a:xfrm>
            <a:off x="4865716" y="9401573"/>
            <a:ext cx="9289993" cy="577452"/>
            <a:chOff x="0" y="0"/>
            <a:chExt cx="2446747" cy="152086"/>
          </a:xfrm>
        </p:grpSpPr>
        <p:sp>
          <p:nvSpPr>
            <p:cNvPr id="10" name="Freeform 10"/>
            <p:cNvSpPr/>
            <p:nvPr/>
          </p:nvSpPr>
          <p:spPr>
            <a:xfrm>
              <a:off x="0" y="0"/>
              <a:ext cx="2446747" cy="152086"/>
            </a:xfrm>
            <a:custGeom>
              <a:avLst/>
              <a:gdLst/>
              <a:ahLst/>
              <a:cxnLst/>
              <a:rect l="l" t="t" r="r" b="b"/>
              <a:pathLst>
                <a:path w="2446747" h="152086">
                  <a:moveTo>
                    <a:pt x="42501" y="0"/>
                  </a:moveTo>
                  <a:lnTo>
                    <a:pt x="2404246" y="0"/>
                  </a:lnTo>
                  <a:cubicBezTo>
                    <a:pt x="2427719" y="0"/>
                    <a:pt x="2446747" y="19029"/>
                    <a:pt x="2446747" y="42501"/>
                  </a:cubicBezTo>
                  <a:lnTo>
                    <a:pt x="2446747" y="109585"/>
                  </a:lnTo>
                  <a:cubicBezTo>
                    <a:pt x="2446747" y="133058"/>
                    <a:pt x="2427719" y="152086"/>
                    <a:pt x="2404246" y="152086"/>
                  </a:cubicBezTo>
                  <a:lnTo>
                    <a:pt x="42501" y="152086"/>
                  </a:lnTo>
                  <a:cubicBezTo>
                    <a:pt x="19029" y="152086"/>
                    <a:pt x="0" y="133058"/>
                    <a:pt x="0" y="109585"/>
                  </a:cubicBezTo>
                  <a:lnTo>
                    <a:pt x="0" y="42501"/>
                  </a:lnTo>
                  <a:cubicBezTo>
                    <a:pt x="0" y="19029"/>
                    <a:pt x="19029" y="0"/>
                    <a:pt x="42501" y="0"/>
                  </a:cubicBezTo>
                  <a:close/>
                </a:path>
              </a:pathLst>
            </a:custGeom>
            <a:solidFill>
              <a:srgbClr val="FFFFFF">
                <a:alpha val="56863"/>
              </a:srgbClr>
            </a:solidFill>
          </p:spPr>
          <p:txBody>
            <a:bodyPr/>
            <a:lstStyle/>
            <a:p>
              <a:endParaRPr lang="en-AU"/>
            </a:p>
          </p:txBody>
        </p:sp>
        <p:sp>
          <p:nvSpPr>
            <p:cNvPr id="11" name="TextBox 11"/>
            <p:cNvSpPr txBox="1"/>
            <p:nvPr/>
          </p:nvSpPr>
          <p:spPr>
            <a:xfrm>
              <a:off x="0" y="-38100"/>
              <a:ext cx="2446747" cy="190186"/>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5085732" y="9325373"/>
            <a:ext cx="901187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15-16 of the Robot Design file</a:t>
            </a:r>
          </a:p>
        </p:txBody>
      </p:sp>
      <p:grpSp>
        <p:nvGrpSpPr>
          <p:cNvPr id="13" name="Group 13"/>
          <p:cNvGrpSpPr/>
          <p:nvPr/>
        </p:nvGrpSpPr>
        <p:grpSpPr>
          <a:xfrm>
            <a:off x="14999666" y="8172244"/>
            <a:ext cx="1812935" cy="1806781"/>
            <a:chOff x="0" y="0"/>
            <a:chExt cx="477481" cy="475860"/>
          </a:xfrm>
        </p:grpSpPr>
        <p:sp>
          <p:nvSpPr>
            <p:cNvPr id="14" name="Freeform 14"/>
            <p:cNvSpPr/>
            <p:nvPr/>
          </p:nvSpPr>
          <p:spPr>
            <a:xfrm>
              <a:off x="0" y="0"/>
              <a:ext cx="477481" cy="475860"/>
            </a:xfrm>
            <a:custGeom>
              <a:avLst/>
              <a:gdLst/>
              <a:ahLst/>
              <a:cxnLst/>
              <a:rect l="l" t="t" r="r" b="b"/>
              <a:pathLst>
                <a:path w="477481" h="475860">
                  <a:moveTo>
                    <a:pt x="217789" y="0"/>
                  </a:moveTo>
                  <a:lnTo>
                    <a:pt x="259691" y="0"/>
                  </a:lnTo>
                  <a:cubicBezTo>
                    <a:pt x="379973" y="0"/>
                    <a:pt x="477481" y="97508"/>
                    <a:pt x="477481" y="217789"/>
                  </a:cubicBezTo>
                  <a:lnTo>
                    <a:pt x="477481" y="258071"/>
                  </a:lnTo>
                  <a:cubicBezTo>
                    <a:pt x="477481" y="378352"/>
                    <a:pt x="379973" y="475860"/>
                    <a:pt x="259691" y="475860"/>
                  </a:cubicBezTo>
                  <a:lnTo>
                    <a:pt x="217789" y="475860"/>
                  </a:lnTo>
                  <a:cubicBezTo>
                    <a:pt x="97508" y="475860"/>
                    <a:pt x="0" y="378352"/>
                    <a:pt x="0" y="258071"/>
                  </a:cubicBezTo>
                  <a:lnTo>
                    <a:pt x="0" y="217789"/>
                  </a:lnTo>
                  <a:cubicBezTo>
                    <a:pt x="0" y="97508"/>
                    <a:pt x="97508" y="0"/>
                    <a:pt x="217789" y="0"/>
                  </a:cubicBezTo>
                  <a:close/>
                </a:path>
              </a:pathLst>
            </a:custGeom>
            <a:solidFill>
              <a:srgbClr val="FFFFFF">
                <a:alpha val="56863"/>
              </a:srgbClr>
            </a:solidFill>
          </p:spPr>
          <p:txBody>
            <a:bodyPr/>
            <a:lstStyle/>
            <a:p>
              <a:endParaRPr lang="en-AU"/>
            </a:p>
          </p:txBody>
        </p:sp>
        <p:sp>
          <p:nvSpPr>
            <p:cNvPr id="15" name="TextBox 15"/>
            <p:cNvSpPr txBox="1"/>
            <p:nvPr/>
          </p:nvSpPr>
          <p:spPr>
            <a:xfrm>
              <a:off x="0" y="-38100"/>
              <a:ext cx="477481" cy="51396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5068726" y="8238226"/>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3"/>
            <a:stretch>
              <a:fillRect/>
            </a:stretch>
          </a:blipFill>
        </p:spPr>
        <p:txBody>
          <a:bodyPr/>
          <a:lstStyle/>
          <a:p>
            <a:endParaRPr lang="en-AU"/>
          </a:p>
        </p:txBody>
      </p:sp>
    </p:spTree>
  </p:cSld>
  <p:clrMapOvr>
    <a:masterClrMapping/>
  </p:clrMapOvr>
  <p:transition>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7414358" cy="5616376"/>
          </a:xfrm>
          <a:custGeom>
            <a:avLst/>
            <a:gdLst/>
            <a:ahLst/>
            <a:cxnLst/>
            <a:rect l="l" t="t" r="r" b="b"/>
            <a:pathLst>
              <a:path w="7414358" h="5616376">
                <a:moveTo>
                  <a:pt x="0" y="0"/>
                </a:moveTo>
                <a:lnTo>
                  <a:pt x="7414358" y="0"/>
                </a:lnTo>
                <a:lnTo>
                  <a:pt x="7414358" y="5616376"/>
                </a:lnTo>
                <a:lnTo>
                  <a:pt x="0" y="5616376"/>
                </a:lnTo>
                <a:lnTo>
                  <a:pt x="0" y="0"/>
                </a:lnTo>
                <a:close/>
              </a:path>
            </a:pathLst>
          </a:custGeom>
          <a:blipFill>
            <a:blip r:embed="rId2">
              <a:alphaModFix amt="54000"/>
            </a:blip>
            <a:stretch>
              <a:fillRect/>
            </a:stretch>
          </a:blipFill>
          <a:ln cap="sq">
            <a:noFill/>
            <a:prstDash val="solid"/>
            <a:miter/>
          </a:ln>
        </p:spPr>
        <p:txBody>
          <a:bodyPr/>
          <a:lstStyle/>
          <a:p>
            <a:endParaRPr lang="en-AU"/>
          </a:p>
        </p:txBody>
      </p:sp>
      <p:sp>
        <p:nvSpPr>
          <p:cNvPr id="3" name="Freeform 3"/>
          <p:cNvSpPr/>
          <p:nvPr/>
        </p:nvSpPr>
        <p:spPr>
          <a:xfrm>
            <a:off x="-4626596" y="5616376"/>
            <a:ext cx="12040954" cy="4756177"/>
          </a:xfrm>
          <a:custGeom>
            <a:avLst/>
            <a:gdLst/>
            <a:ahLst/>
            <a:cxnLst/>
            <a:rect l="l" t="t" r="r" b="b"/>
            <a:pathLst>
              <a:path w="12040954" h="4756177">
                <a:moveTo>
                  <a:pt x="0" y="0"/>
                </a:moveTo>
                <a:lnTo>
                  <a:pt x="12040954" y="0"/>
                </a:lnTo>
                <a:lnTo>
                  <a:pt x="12040954" y="4756177"/>
                </a:lnTo>
                <a:lnTo>
                  <a:pt x="0" y="4756177"/>
                </a:lnTo>
                <a:lnTo>
                  <a:pt x="0" y="0"/>
                </a:lnTo>
                <a:close/>
              </a:path>
            </a:pathLst>
          </a:custGeom>
          <a:blipFill>
            <a:blip r:embed="rId3">
              <a:alphaModFix amt="54000"/>
            </a:blip>
            <a:stretch>
              <a:fillRect/>
            </a:stretch>
          </a:blipFill>
          <a:ln cap="sq">
            <a:noFill/>
            <a:prstDash val="solid"/>
            <a:miter/>
          </a:ln>
        </p:spPr>
        <p:txBody>
          <a:bodyPr/>
          <a:lstStyle/>
          <a:p>
            <a:endParaRPr lang="en-AU"/>
          </a:p>
        </p:txBody>
      </p:sp>
      <p:sp>
        <p:nvSpPr>
          <p:cNvPr id="4" name="Freeform 4"/>
          <p:cNvSpPr/>
          <p:nvPr/>
        </p:nvSpPr>
        <p:spPr>
          <a:xfrm>
            <a:off x="7414358" y="0"/>
            <a:ext cx="11909696" cy="10287000"/>
          </a:xfrm>
          <a:custGeom>
            <a:avLst/>
            <a:gdLst/>
            <a:ahLst/>
            <a:cxnLst/>
            <a:rect l="l" t="t" r="r" b="b"/>
            <a:pathLst>
              <a:path w="11909696" h="10287000">
                <a:moveTo>
                  <a:pt x="0" y="0"/>
                </a:moveTo>
                <a:lnTo>
                  <a:pt x="11909696" y="0"/>
                </a:lnTo>
                <a:lnTo>
                  <a:pt x="11909696" y="10287000"/>
                </a:lnTo>
                <a:lnTo>
                  <a:pt x="0" y="10287000"/>
                </a:lnTo>
                <a:lnTo>
                  <a:pt x="0" y="0"/>
                </a:lnTo>
                <a:close/>
              </a:path>
            </a:pathLst>
          </a:custGeom>
          <a:blipFill>
            <a:blip r:embed="rId4">
              <a:alphaModFix amt="54000"/>
            </a:blip>
            <a:stretch>
              <a:fillRect/>
            </a:stretch>
          </a:blipFill>
          <a:ln cap="sq">
            <a:noFill/>
            <a:prstDash val="solid"/>
            <a:miter/>
          </a:ln>
        </p:spPr>
        <p:txBody>
          <a:bodyPr/>
          <a:lstStyle/>
          <a:p>
            <a:endParaRPr lang="en-AU"/>
          </a:p>
        </p:txBody>
      </p:sp>
      <p:grpSp>
        <p:nvGrpSpPr>
          <p:cNvPr id="5" name="Group 5"/>
          <p:cNvGrpSpPr/>
          <p:nvPr/>
        </p:nvGrpSpPr>
        <p:grpSpPr>
          <a:xfrm>
            <a:off x="426724" y="191281"/>
            <a:ext cx="2276815" cy="2270661"/>
            <a:chOff x="0" y="0"/>
            <a:chExt cx="599655" cy="598034"/>
          </a:xfrm>
        </p:grpSpPr>
        <p:sp>
          <p:nvSpPr>
            <p:cNvPr id="6" name="Freeform 6"/>
            <p:cNvSpPr/>
            <p:nvPr/>
          </p:nvSpPr>
          <p:spPr>
            <a:xfrm>
              <a:off x="0" y="0"/>
              <a:ext cx="599655" cy="598034"/>
            </a:xfrm>
            <a:custGeom>
              <a:avLst/>
              <a:gdLst/>
              <a:ahLst/>
              <a:cxnLst/>
              <a:rect l="l" t="t" r="r" b="b"/>
              <a:pathLst>
                <a:path w="599655" h="598034">
                  <a:moveTo>
                    <a:pt x="173417" y="0"/>
                  </a:moveTo>
                  <a:lnTo>
                    <a:pt x="426238" y="0"/>
                  </a:lnTo>
                  <a:cubicBezTo>
                    <a:pt x="472231" y="0"/>
                    <a:pt x="516340" y="18271"/>
                    <a:pt x="548862" y="50793"/>
                  </a:cubicBezTo>
                  <a:cubicBezTo>
                    <a:pt x="581384" y="83315"/>
                    <a:pt x="599655" y="127424"/>
                    <a:pt x="599655" y="173417"/>
                  </a:cubicBezTo>
                  <a:lnTo>
                    <a:pt x="599655" y="424617"/>
                  </a:lnTo>
                  <a:cubicBezTo>
                    <a:pt x="599655" y="470610"/>
                    <a:pt x="581384" y="514720"/>
                    <a:pt x="548862" y="547242"/>
                  </a:cubicBezTo>
                  <a:cubicBezTo>
                    <a:pt x="516340" y="579763"/>
                    <a:pt x="472231" y="598034"/>
                    <a:pt x="426238" y="598034"/>
                  </a:cubicBezTo>
                  <a:lnTo>
                    <a:pt x="173417" y="598034"/>
                  </a:lnTo>
                  <a:cubicBezTo>
                    <a:pt x="127424" y="598034"/>
                    <a:pt x="83315" y="579763"/>
                    <a:pt x="50793" y="547242"/>
                  </a:cubicBezTo>
                  <a:cubicBezTo>
                    <a:pt x="18271" y="514720"/>
                    <a:pt x="0" y="470610"/>
                    <a:pt x="0" y="424617"/>
                  </a:cubicBezTo>
                  <a:lnTo>
                    <a:pt x="0" y="173417"/>
                  </a:lnTo>
                  <a:cubicBezTo>
                    <a:pt x="0" y="127424"/>
                    <a:pt x="18271" y="83315"/>
                    <a:pt x="50793" y="50793"/>
                  </a:cubicBezTo>
                  <a:cubicBezTo>
                    <a:pt x="83315" y="18271"/>
                    <a:pt x="127424" y="0"/>
                    <a:pt x="173417" y="0"/>
                  </a:cubicBezTo>
                  <a:close/>
                </a:path>
              </a:pathLst>
            </a:custGeom>
            <a:solidFill>
              <a:srgbClr val="FFFFFF">
                <a:alpha val="56863"/>
              </a:srgbClr>
            </a:solidFill>
          </p:spPr>
          <p:txBody>
            <a:bodyPr/>
            <a:lstStyle/>
            <a:p>
              <a:endParaRPr lang="en-AU"/>
            </a:p>
          </p:txBody>
        </p:sp>
        <p:sp>
          <p:nvSpPr>
            <p:cNvPr id="7" name="TextBox 7"/>
            <p:cNvSpPr txBox="1"/>
            <p:nvPr/>
          </p:nvSpPr>
          <p:spPr>
            <a:xfrm>
              <a:off x="0" y="-38100"/>
              <a:ext cx="599655" cy="636134"/>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094719" y="923925"/>
            <a:ext cx="12877881" cy="7480791"/>
            <a:chOff x="0" y="0"/>
            <a:chExt cx="17170507" cy="9974388"/>
          </a:xfrm>
        </p:grpSpPr>
        <p:grpSp>
          <p:nvGrpSpPr>
            <p:cNvPr id="9" name="Group 9"/>
            <p:cNvGrpSpPr/>
            <p:nvPr/>
          </p:nvGrpSpPr>
          <p:grpSpPr>
            <a:xfrm>
              <a:off x="0" y="0"/>
              <a:ext cx="17170507" cy="9974388"/>
              <a:chOff x="0" y="0"/>
              <a:chExt cx="2993908" cy="1739168"/>
            </a:xfrm>
          </p:grpSpPr>
          <p:sp>
            <p:nvSpPr>
              <p:cNvPr id="10" name="Freeform 10"/>
              <p:cNvSpPr/>
              <p:nvPr/>
            </p:nvSpPr>
            <p:spPr>
              <a:xfrm>
                <a:off x="0" y="0"/>
                <a:ext cx="2993908" cy="1739168"/>
              </a:xfrm>
              <a:custGeom>
                <a:avLst/>
                <a:gdLst/>
                <a:ahLst/>
                <a:cxnLst/>
                <a:rect l="l" t="t" r="r" b="b"/>
                <a:pathLst>
                  <a:path w="2993908" h="1739168">
                    <a:moveTo>
                      <a:pt x="30660" y="0"/>
                    </a:moveTo>
                    <a:lnTo>
                      <a:pt x="2963248" y="0"/>
                    </a:lnTo>
                    <a:cubicBezTo>
                      <a:pt x="2971379" y="0"/>
                      <a:pt x="2979178" y="3230"/>
                      <a:pt x="2984928" y="8980"/>
                    </a:cubicBezTo>
                    <a:cubicBezTo>
                      <a:pt x="2990678" y="14730"/>
                      <a:pt x="2993908" y="22529"/>
                      <a:pt x="2993908" y="30660"/>
                    </a:cubicBezTo>
                    <a:lnTo>
                      <a:pt x="2993908" y="1708508"/>
                    </a:lnTo>
                    <a:cubicBezTo>
                      <a:pt x="2993908" y="1716640"/>
                      <a:pt x="2990678" y="1724438"/>
                      <a:pt x="2984928" y="1730188"/>
                    </a:cubicBezTo>
                    <a:cubicBezTo>
                      <a:pt x="2979178" y="1735938"/>
                      <a:pt x="2971379" y="1739168"/>
                      <a:pt x="2963248" y="1739168"/>
                    </a:cubicBezTo>
                    <a:lnTo>
                      <a:pt x="30660" y="1739168"/>
                    </a:lnTo>
                    <a:cubicBezTo>
                      <a:pt x="22529" y="1739168"/>
                      <a:pt x="14730" y="1735938"/>
                      <a:pt x="8980" y="1730188"/>
                    </a:cubicBezTo>
                    <a:cubicBezTo>
                      <a:pt x="3230" y="1724438"/>
                      <a:pt x="0" y="1716640"/>
                      <a:pt x="0" y="1708508"/>
                    </a:cubicBezTo>
                    <a:lnTo>
                      <a:pt x="0" y="30660"/>
                    </a:lnTo>
                    <a:cubicBezTo>
                      <a:pt x="0" y="22529"/>
                      <a:pt x="3230" y="14730"/>
                      <a:pt x="8980" y="8980"/>
                    </a:cubicBezTo>
                    <a:cubicBezTo>
                      <a:pt x="14730" y="3230"/>
                      <a:pt x="22529" y="0"/>
                      <a:pt x="30660" y="0"/>
                    </a:cubicBezTo>
                    <a:close/>
                  </a:path>
                </a:pathLst>
              </a:custGeom>
              <a:solidFill>
                <a:srgbClr val="FFFFFF">
                  <a:alpha val="56863"/>
                </a:srgbClr>
              </a:solidFill>
            </p:spPr>
            <p:txBody>
              <a:bodyPr/>
              <a:lstStyle/>
              <a:p>
                <a:endParaRPr lang="en-AU"/>
              </a:p>
            </p:txBody>
          </p:sp>
          <p:sp>
            <p:nvSpPr>
              <p:cNvPr id="11" name="TextBox 11"/>
              <p:cNvSpPr txBox="1"/>
              <p:nvPr/>
            </p:nvSpPr>
            <p:spPr>
              <a:xfrm>
                <a:off x="0" y="-38100"/>
                <a:ext cx="2993908" cy="1777268"/>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296020" y="392625"/>
              <a:ext cx="16606326" cy="9202652"/>
            </a:xfrm>
            <a:custGeom>
              <a:avLst/>
              <a:gdLst/>
              <a:ahLst/>
              <a:cxnLst/>
              <a:rect l="l" t="t" r="r" b="b"/>
              <a:pathLst>
                <a:path w="16606326" h="9202652">
                  <a:moveTo>
                    <a:pt x="0" y="0"/>
                  </a:moveTo>
                  <a:lnTo>
                    <a:pt x="16606325" y="0"/>
                  </a:lnTo>
                  <a:lnTo>
                    <a:pt x="16606325" y="9202653"/>
                  </a:lnTo>
                  <a:lnTo>
                    <a:pt x="0" y="9202653"/>
                  </a:lnTo>
                  <a:lnTo>
                    <a:pt x="0" y="0"/>
                  </a:lnTo>
                  <a:close/>
                </a:path>
              </a:pathLst>
            </a:custGeom>
            <a:blipFill>
              <a:blip r:embed="rId5"/>
              <a:stretch>
                <a:fillRect t="-3082"/>
              </a:stretch>
            </a:blipFill>
          </p:spPr>
          <p:txBody>
            <a:bodyPr/>
            <a:lstStyle/>
            <a:p>
              <a:endParaRPr lang="en-AU"/>
            </a:p>
          </p:txBody>
        </p:sp>
      </p:grpSp>
      <p:grpSp>
        <p:nvGrpSpPr>
          <p:cNvPr id="13" name="Group 13"/>
          <p:cNvGrpSpPr/>
          <p:nvPr/>
        </p:nvGrpSpPr>
        <p:grpSpPr>
          <a:xfrm>
            <a:off x="4865716" y="9248775"/>
            <a:ext cx="9334649" cy="577452"/>
            <a:chOff x="0" y="0"/>
            <a:chExt cx="2458508" cy="152086"/>
          </a:xfrm>
        </p:grpSpPr>
        <p:sp>
          <p:nvSpPr>
            <p:cNvPr id="14" name="Freeform 14"/>
            <p:cNvSpPr/>
            <p:nvPr/>
          </p:nvSpPr>
          <p:spPr>
            <a:xfrm>
              <a:off x="0" y="0"/>
              <a:ext cx="2458508" cy="152086"/>
            </a:xfrm>
            <a:custGeom>
              <a:avLst/>
              <a:gdLst/>
              <a:ahLst/>
              <a:cxnLst/>
              <a:rect l="l" t="t" r="r" b="b"/>
              <a:pathLst>
                <a:path w="2458508" h="152086">
                  <a:moveTo>
                    <a:pt x="42298" y="0"/>
                  </a:moveTo>
                  <a:lnTo>
                    <a:pt x="2416210" y="0"/>
                  </a:lnTo>
                  <a:cubicBezTo>
                    <a:pt x="2427429" y="0"/>
                    <a:pt x="2438187" y="4456"/>
                    <a:pt x="2446120" y="12389"/>
                  </a:cubicBezTo>
                  <a:cubicBezTo>
                    <a:pt x="2454052" y="20321"/>
                    <a:pt x="2458508" y="31080"/>
                    <a:pt x="2458508" y="42298"/>
                  </a:cubicBezTo>
                  <a:lnTo>
                    <a:pt x="2458508" y="109788"/>
                  </a:lnTo>
                  <a:cubicBezTo>
                    <a:pt x="2458508" y="133149"/>
                    <a:pt x="2439571" y="152086"/>
                    <a:pt x="2416210" y="152086"/>
                  </a:cubicBezTo>
                  <a:lnTo>
                    <a:pt x="42298" y="152086"/>
                  </a:lnTo>
                  <a:cubicBezTo>
                    <a:pt x="18938" y="152086"/>
                    <a:pt x="0" y="133149"/>
                    <a:pt x="0" y="109788"/>
                  </a:cubicBezTo>
                  <a:lnTo>
                    <a:pt x="0" y="42298"/>
                  </a:lnTo>
                  <a:cubicBezTo>
                    <a:pt x="0" y="18938"/>
                    <a:pt x="18938" y="0"/>
                    <a:pt x="42298" y="0"/>
                  </a:cubicBezTo>
                  <a:close/>
                </a:path>
              </a:pathLst>
            </a:custGeom>
            <a:solidFill>
              <a:srgbClr val="FFFFFF">
                <a:alpha val="56863"/>
              </a:srgbClr>
            </a:solidFill>
          </p:spPr>
          <p:txBody>
            <a:bodyPr/>
            <a:lstStyle/>
            <a:p>
              <a:endParaRPr lang="en-AU"/>
            </a:p>
          </p:txBody>
        </p:sp>
        <p:sp>
          <p:nvSpPr>
            <p:cNvPr id="15" name="TextBox 15"/>
            <p:cNvSpPr txBox="1"/>
            <p:nvPr/>
          </p:nvSpPr>
          <p:spPr>
            <a:xfrm>
              <a:off x="0" y="-38100"/>
              <a:ext cx="2458508" cy="190186"/>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5027721" y="9182100"/>
            <a:ext cx="901187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15-16 of the Robot Design file</a:t>
            </a:r>
          </a:p>
        </p:txBody>
      </p:sp>
      <p:sp>
        <p:nvSpPr>
          <p:cNvPr id="17" name="Freeform 17"/>
          <p:cNvSpPr/>
          <p:nvPr/>
        </p:nvSpPr>
        <p:spPr>
          <a:xfrm>
            <a:off x="610085" y="343055"/>
            <a:ext cx="1910094" cy="1967111"/>
          </a:xfrm>
          <a:custGeom>
            <a:avLst/>
            <a:gdLst/>
            <a:ahLst/>
            <a:cxnLst/>
            <a:rect l="l" t="t" r="r" b="b"/>
            <a:pathLst>
              <a:path w="1910094" h="1967111">
                <a:moveTo>
                  <a:pt x="0" y="0"/>
                </a:moveTo>
                <a:lnTo>
                  <a:pt x="1910093" y="0"/>
                </a:lnTo>
                <a:lnTo>
                  <a:pt x="1910093" y="1967112"/>
                </a:lnTo>
                <a:lnTo>
                  <a:pt x="0" y="1967112"/>
                </a:lnTo>
                <a:lnTo>
                  <a:pt x="0" y="0"/>
                </a:lnTo>
                <a:close/>
              </a:path>
            </a:pathLst>
          </a:custGeom>
          <a:blipFill>
            <a:blip r:embed="rId6"/>
            <a:stretch>
              <a:fillRect/>
            </a:stretch>
          </a:blipFill>
        </p:spPr>
        <p:txBody>
          <a:bodyPr/>
          <a:lstStyle/>
          <a:p>
            <a:endParaRPr lang="en-AU"/>
          </a:p>
        </p:txBody>
      </p:sp>
    </p:spTree>
  </p:cSld>
  <p:clrMapOvr>
    <a:masterClrMapping/>
  </p:clrMapOvr>
  <p:transition>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820620" cy="10287000"/>
          </a:xfrm>
          <a:custGeom>
            <a:avLst/>
            <a:gdLst/>
            <a:ahLst/>
            <a:cxnLst/>
            <a:rect l="l" t="t" r="r" b="b"/>
            <a:pathLst>
              <a:path w="10820620" h="10287000">
                <a:moveTo>
                  <a:pt x="0" y="0"/>
                </a:moveTo>
                <a:lnTo>
                  <a:pt x="10820620" y="0"/>
                </a:lnTo>
                <a:lnTo>
                  <a:pt x="10820620" y="10287000"/>
                </a:lnTo>
                <a:lnTo>
                  <a:pt x="0" y="10287000"/>
                </a:lnTo>
                <a:lnTo>
                  <a:pt x="0" y="0"/>
                </a:lnTo>
                <a:close/>
              </a:path>
            </a:pathLst>
          </a:custGeom>
          <a:blipFill>
            <a:blip r:embed="rId4">
              <a:alphaModFix amt="44999"/>
            </a:blip>
            <a:stretch>
              <a:fillRect/>
            </a:stretch>
          </a:blipFill>
        </p:spPr>
        <p:txBody>
          <a:bodyPr/>
          <a:lstStyle/>
          <a:p>
            <a:endParaRPr lang="en-AU"/>
          </a:p>
        </p:txBody>
      </p:sp>
      <p:sp>
        <p:nvSpPr>
          <p:cNvPr id="3" name="Freeform 3"/>
          <p:cNvSpPr/>
          <p:nvPr/>
        </p:nvSpPr>
        <p:spPr>
          <a:xfrm>
            <a:off x="10820620" y="0"/>
            <a:ext cx="13110530" cy="10287000"/>
          </a:xfrm>
          <a:custGeom>
            <a:avLst/>
            <a:gdLst/>
            <a:ahLst/>
            <a:cxnLst/>
            <a:rect l="l" t="t" r="r" b="b"/>
            <a:pathLst>
              <a:path w="13110530" h="10287000">
                <a:moveTo>
                  <a:pt x="0" y="0"/>
                </a:moveTo>
                <a:lnTo>
                  <a:pt x="13110529" y="0"/>
                </a:lnTo>
                <a:lnTo>
                  <a:pt x="13110529" y="10287000"/>
                </a:lnTo>
                <a:lnTo>
                  <a:pt x="0" y="10287000"/>
                </a:lnTo>
                <a:lnTo>
                  <a:pt x="0" y="0"/>
                </a:lnTo>
                <a:close/>
              </a:path>
            </a:pathLst>
          </a:custGeom>
          <a:blipFill>
            <a:blip r:embed="rId5">
              <a:alphaModFix amt="44999"/>
            </a:blip>
            <a:stretch>
              <a:fillRect/>
            </a:stretch>
          </a:blipFill>
        </p:spPr>
        <p:txBody>
          <a:bodyPr/>
          <a:lstStyle/>
          <a:p>
            <a:endParaRPr lang="en-AU"/>
          </a:p>
        </p:txBody>
      </p:sp>
      <p:grpSp>
        <p:nvGrpSpPr>
          <p:cNvPr id="4" name="Group 4"/>
          <p:cNvGrpSpPr/>
          <p:nvPr/>
        </p:nvGrpSpPr>
        <p:grpSpPr>
          <a:xfrm>
            <a:off x="1113503" y="1071102"/>
            <a:ext cx="16060994" cy="7327649"/>
            <a:chOff x="0" y="0"/>
            <a:chExt cx="4230056" cy="1929916"/>
          </a:xfrm>
        </p:grpSpPr>
        <p:sp>
          <p:nvSpPr>
            <p:cNvPr id="5" name="Freeform 5"/>
            <p:cNvSpPr/>
            <p:nvPr/>
          </p:nvSpPr>
          <p:spPr>
            <a:xfrm>
              <a:off x="0" y="0"/>
              <a:ext cx="4230056" cy="1929916"/>
            </a:xfrm>
            <a:custGeom>
              <a:avLst/>
              <a:gdLst/>
              <a:ahLst/>
              <a:cxnLst/>
              <a:rect l="l" t="t" r="r" b="b"/>
              <a:pathLst>
                <a:path w="4230056" h="1929916">
                  <a:moveTo>
                    <a:pt x="24584" y="0"/>
                  </a:moveTo>
                  <a:lnTo>
                    <a:pt x="4205472" y="0"/>
                  </a:lnTo>
                  <a:cubicBezTo>
                    <a:pt x="4211992" y="0"/>
                    <a:pt x="4218245" y="2590"/>
                    <a:pt x="4222855" y="7200"/>
                  </a:cubicBezTo>
                  <a:cubicBezTo>
                    <a:pt x="4227466" y="11811"/>
                    <a:pt x="4230056" y="18064"/>
                    <a:pt x="4230056" y="24584"/>
                  </a:cubicBezTo>
                  <a:lnTo>
                    <a:pt x="4230056" y="1905332"/>
                  </a:lnTo>
                  <a:cubicBezTo>
                    <a:pt x="4230056" y="1911852"/>
                    <a:pt x="4227466" y="1918105"/>
                    <a:pt x="4222855" y="1922715"/>
                  </a:cubicBezTo>
                  <a:cubicBezTo>
                    <a:pt x="4218245" y="1927326"/>
                    <a:pt x="4211992" y="1929916"/>
                    <a:pt x="4205472" y="1929916"/>
                  </a:cubicBezTo>
                  <a:lnTo>
                    <a:pt x="24584" y="1929916"/>
                  </a:lnTo>
                  <a:cubicBezTo>
                    <a:pt x="18064" y="1929916"/>
                    <a:pt x="11811" y="1927326"/>
                    <a:pt x="7200" y="1922715"/>
                  </a:cubicBezTo>
                  <a:cubicBezTo>
                    <a:pt x="2590" y="1918105"/>
                    <a:pt x="0" y="1911852"/>
                    <a:pt x="0" y="1905332"/>
                  </a:cubicBezTo>
                  <a:lnTo>
                    <a:pt x="0" y="24584"/>
                  </a:lnTo>
                  <a:cubicBezTo>
                    <a:pt x="0" y="18064"/>
                    <a:pt x="2590" y="11811"/>
                    <a:pt x="7200" y="7200"/>
                  </a:cubicBezTo>
                  <a:cubicBezTo>
                    <a:pt x="11811" y="2590"/>
                    <a:pt x="18064" y="0"/>
                    <a:pt x="24584" y="0"/>
                  </a:cubicBezTo>
                  <a:close/>
                </a:path>
              </a:pathLst>
            </a:custGeom>
            <a:solidFill>
              <a:srgbClr val="FFFFFF">
                <a:alpha val="61961"/>
              </a:srgbClr>
            </a:solidFill>
          </p:spPr>
          <p:txBody>
            <a:bodyPr/>
            <a:lstStyle/>
            <a:p>
              <a:endParaRPr lang="en-AU"/>
            </a:p>
          </p:txBody>
        </p:sp>
        <p:sp>
          <p:nvSpPr>
            <p:cNvPr id="6" name="TextBox 6"/>
            <p:cNvSpPr txBox="1"/>
            <p:nvPr/>
          </p:nvSpPr>
          <p:spPr>
            <a:xfrm>
              <a:off x="0" y="-38100"/>
              <a:ext cx="4230056" cy="1968016"/>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5916311" y="360898"/>
            <a:ext cx="1674816" cy="1674816"/>
          </a:xfrm>
          <a:custGeom>
            <a:avLst/>
            <a:gdLst/>
            <a:ahLst/>
            <a:cxnLst/>
            <a:rect l="l" t="t" r="r" b="b"/>
            <a:pathLst>
              <a:path w="1674816" h="1674816">
                <a:moveTo>
                  <a:pt x="0" y="0"/>
                </a:moveTo>
                <a:lnTo>
                  <a:pt x="1674816" y="0"/>
                </a:lnTo>
                <a:lnTo>
                  <a:pt x="1674816" y="1674817"/>
                </a:lnTo>
                <a:lnTo>
                  <a:pt x="0" y="1674817"/>
                </a:lnTo>
                <a:lnTo>
                  <a:pt x="0" y="0"/>
                </a:lnTo>
                <a:close/>
              </a:path>
            </a:pathLst>
          </a:custGeom>
          <a:blipFill>
            <a:blip r:embed="rId6"/>
            <a:stretch>
              <a:fillRect/>
            </a:stretch>
          </a:blipFill>
        </p:spPr>
        <p:txBody>
          <a:bodyPr/>
          <a:lstStyle/>
          <a:p>
            <a:endParaRPr lang="en-AU"/>
          </a:p>
        </p:txBody>
      </p:sp>
      <p:grpSp>
        <p:nvGrpSpPr>
          <p:cNvPr id="8" name="Group 8"/>
          <p:cNvGrpSpPr/>
          <p:nvPr/>
        </p:nvGrpSpPr>
        <p:grpSpPr>
          <a:xfrm>
            <a:off x="4209182" y="8518832"/>
            <a:ext cx="10403429" cy="1478937"/>
            <a:chOff x="0" y="0"/>
            <a:chExt cx="2739998" cy="389514"/>
          </a:xfrm>
        </p:grpSpPr>
        <p:sp>
          <p:nvSpPr>
            <p:cNvPr id="9" name="Freeform 9"/>
            <p:cNvSpPr/>
            <p:nvPr/>
          </p:nvSpPr>
          <p:spPr>
            <a:xfrm>
              <a:off x="0" y="0"/>
              <a:ext cx="2739998" cy="389514"/>
            </a:xfrm>
            <a:custGeom>
              <a:avLst/>
              <a:gdLst/>
              <a:ahLst/>
              <a:cxnLst/>
              <a:rect l="l" t="t" r="r" b="b"/>
              <a:pathLst>
                <a:path w="2739998" h="389514">
                  <a:moveTo>
                    <a:pt x="37953" y="0"/>
                  </a:moveTo>
                  <a:lnTo>
                    <a:pt x="2702045" y="0"/>
                  </a:lnTo>
                  <a:cubicBezTo>
                    <a:pt x="2723006" y="0"/>
                    <a:pt x="2739998" y="16992"/>
                    <a:pt x="2739998" y="37953"/>
                  </a:cubicBezTo>
                  <a:lnTo>
                    <a:pt x="2739998" y="351562"/>
                  </a:lnTo>
                  <a:cubicBezTo>
                    <a:pt x="2739998" y="372522"/>
                    <a:pt x="2723006" y="389514"/>
                    <a:pt x="2702045" y="389514"/>
                  </a:cubicBezTo>
                  <a:lnTo>
                    <a:pt x="37953" y="389514"/>
                  </a:lnTo>
                  <a:cubicBezTo>
                    <a:pt x="16992" y="389514"/>
                    <a:pt x="0" y="372522"/>
                    <a:pt x="0" y="351562"/>
                  </a:cubicBezTo>
                  <a:lnTo>
                    <a:pt x="0" y="37953"/>
                  </a:lnTo>
                  <a:cubicBezTo>
                    <a:pt x="0" y="16992"/>
                    <a:pt x="16992" y="0"/>
                    <a:pt x="37953" y="0"/>
                  </a:cubicBezTo>
                  <a:close/>
                </a:path>
              </a:pathLst>
            </a:custGeom>
            <a:solidFill>
              <a:srgbClr val="FFFFFF">
                <a:alpha val="56863"/>
              </a:srgbClr>
            </a:solidFill>
          </p:spPr>
          <p:txBody>
            <a:bodyPr/>
            <a:lstStyle/>
            <a:p>
              <a:endParaRPr lang="en-AU"/>
            </a:p>
          </p:txBody>
        </p:sp>
        <p:sp>
          <p:nvSpPr>
            <p:cNvPr id="10" name="TextBox 10"/>
            <p:cNvSpPr txBox="1"/>
            <p:nvPr/>
          </p:nvSpPr>
          <p:spPr>
            <a:xfrm>
              <a:off x="0" y="-38100"/>
              <a:ext cx="2739998" cy="427614"/>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1">
            <a:hlinkClick r:id="" action="ppaction://media"/>
          </p:cNvPr>
          <p:cNvPicPr>
            <a:picLocks noChangeAspect="1"/>
          </p:cNvPicPr>
          <p:nvPr>
            <a:videoFile r:link="rId1"/>
            <p:extLst>
              <p:ext uri="{DAA4B4D4-6D71-4841-9C94-3DE7FCFB9230}">
                <p14:media xmlns:p14="http://schemas.microsoft.com/office/powerpoint/2010/main" r:embed="rId2">
                  <p14:trim end="62301.315"/>
                </p14:media>
              </p:ext>
            </p:extLst>
          </p:nvPr>
        </p:nvPicPr>
        <p:blipFill>
          <a:blip r:embed="rId7"/>
          <a:srcRect l="657" r="657"/>
          <a:stretch>
            <a:fillRect/>
          </a:stretch>
        </p:blipFill>
        <p:spPr>
          <a:xfrm>
            <a:off x="10389561" y="4353836"/>
            <a:ext cx="5974911" cy="3405699"/>
          </a:xfrm>
          <a:prstGeom prst="rect">
            <a:avLst/>
          </a:prstGeom>
        </p:spPr>
      </p:pic>
      <p:sp>
        <p:nvSpPr>
          <p:cNvPr id="12" name="TextBox 12"/>
          <p:cNvSpPr txBox="1"/>
          <p:nvPr/>
        </p:nvSpPr>
        <p:spPr>
          <a:xfrm>
            <a:off x="3180350" y="1057459"/>
            <a:ext cx="12461093" cy="1876385"/>
          </a:xfrm>
          <a:prstGeom prst="rect">
            <a:avLst/>
          </a:prstGeom>
        </p:spPr>
        <p:txBody>
          <a:bodyPr lIns="0" tIns="0" rIns="0" bIns="0" rtlCol="0" anchor="t">
            <a:spAutoFit/>
          </a:bodyPr>
          <a:lstStyle/>
          <a:p>
            <a:pPr algn="ctr">
              <a:lnSpc>
                <a:spcPts val="15227"/>
              </a:lnSpc>
            </a:pPr>
            <a:r>
              <a:rPr lang="en-US" sz="10876">
                <a:solidFill>
                  <a:srgbClr val="000000"/>
                </a:solidFill>
                <a:latin typeface="Norwester"/>
                <a:ea typeface="Norwester"/>
                <a:cs typeface="Norwester"/>
                <a:sym typeface="Norwester"/>
              </a:rPr>
              <a:t>Proof of Iteration</a:t>
            </a:r>
          </a:p>
        </p:txBody>
      </p:sp>
      <p:sp>
        <p:nvSpPr>
          <p:cNvPr id="13" name="TextBox 13"/>
          <p:cNvSpPr txBox="1"/>
          <p:nvPr/>
        </p:nvSpPr>
        <p:spPr>
          <a:xfrm>
            <a:off x="10389561" y="2857644"/>
            <a:ext cx="4454637" cy="1165906"/>
          </a:xfrm>
          <a:prstGeom prst="rect">
            <a:avLst/>
          </a:prstGeom>
        </p:spPr>
        <p:txBody>
          <a:bodyPr lIns="0" tIns="0" rIns="0" bIns="0" rtlCol="0" anchor="t">
            <a:spAutoFit/>
          </a:bodyPr>
          <a:lstStyle/>
          <a:p>
            <a:pPr algn="l">
              <a:lnSpc>
                <a:spcPts val="4671"/>
              </a:lnSpc>
            </a:pPr>
            <a:r>
              <a:rPr lang="en-US" sz="3336">
                <a:solidFill>
                  <a:srgbClr val="000000"/>
                </a:solidFill>
                <a:latin typeface="DejaVu Serif"/>
                <a:ea typeface="DejaVu Serif"/>
                <a:cs typeface="DejaVu Serif"/>
                <a:sym typeface="DejaVu Serif"/>
              </a:rPr>
              <a:t>Timelapse is running as we speak</a:t>
            </a:r>
          </a:p>
        </p:txBody>
      </p:sp>
      <p:sp>
        <p:nvSpPr>
          <p:cNvPr id="14" name="TextBox 14"/>
          <p:cNvSpPr txBox="1"/>
          <p:nvPr/>
        </p:nvSpPr>
        <p:spPr>
          <a:xfrm>
            <a:off x="1679216" y="2848119"/>
            <a:ext cx="8286038" cy="5248674"/>
          </a:xfrm>
          <a:prstGeom prst="rect">
            <a:avLst/>
          </a:prstGeom>
        </p:spPr>
        <p:txBody>
          <a:bodyPr lIns="0" tIns="0" rIns="0" bIns="0" rtlCol="0" anchor="t">
            <a:spAutoFit/>
          </a:bodyPr>
          <a:lstStyle/>
          <a:p>
            <a:pPr algn="l">
              <a:lnSpc>
                <a:spcPts val="5228"/>
              </a:lnSpc>
            </a:pPr>
            <a:r>
              <a:rPr lang="en-US" sz="3734">
                <a:solidFill>
                  <a:srgbClr val="000000"/>
                </a:solidFill>
                <a:latin typeface="DejaVu Serif"/>
                <a:ea typeface="DejaVu Serif"/>
                <a:cs typeface="DejaVu Serif"/>
                <a:sym typeface="DejaVu Serif"/>
              </a:rPr>
              <a:t>As we iterated on code and mechanisms for robot design, we made many logs about what happened each time we ran the robot.</a:t>
            </a:r>
          </a:p>
          <a:p>
            <a:pPr algn="l">
              <a:lnSpc>
                <a:spcPts val="5228"/>
              </a:lnSpc>
            </a:pPr>
            <a:r>
              <a:rPr lang="en-US" sz="3734" i="1">
                <a:solidFill>
                  <a:srgbClr val="000000"/>
                </a:solidFill>
                <a:latin typeface="DejaVu Serif Italics"/>
                <a:ea typeface="DejaVu Serif Italics"/>
                <a:cs typeface="DejaVu Serif Italics"/>
                <a:sym typeface="DejaVu Serif Italics"/>
              </a:rPr>
              <a:t>E.g. 13:16:33 – run 2. We fixed the gearbox and ran it, but it misaligned with the mineshaft</a:t>
            </a:r>
          </a:p>
        </p:txBody>
      </p:sp>
      <p:sp>
        <p:nvSpPr>
          <p:cNvPr id="15" name="TextBox 15"/>
          <p:cNvSpPr txBox="1"/>
          <p:nvPr/>
        </p:nvSpPr>
        <p:spPr>
          <a:xfrm>
            <a:off x="4646977" y="8607425"/>
            <a:ext cx="9527840" cy="1225550"/>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15-16 of the Robot Design file See page 13-28 of the Documentation file</a:t>
            </a:r>
          </a:p>
        </p:txBody>
      </p:sp>
    </p:spTree>
  </p:cSld>
  <p:clrMapOvr>
    <a:masterClrMapping/>
  </p:clrMapOvr>
  <p:transition>
    <p:cover/>
  </p:transition>
  <p:timing>
    <p:tnLst>
      <p:par>
        <p:cTn id="1" dur="indefinite" restart="never" nodeType="tmRoot">
          <p:childTnLst>
            <p:video>
              <p:cMediaNode vol="100000">
                <p:cTn id="2" fill="hold" display="0">
                  <p:stCondLst>
                    <p:cond delay="indefinite"/>
                  </p:stCondLst>
                </p:cTn>
                <p:tgtEl>
                  <p:spTgt spid="1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1444155" cy="3876842"/>
            <a:chOff x="0" y="0"/>
            <a:chExt cx="5647843" cy="1021061"/>
          </a:xfrm>
        </p:grpSpPr>
        <p:sp>
          <p:nvSpPr>
            <p:cNvPr id="10" name="Freeform 10"/>
            <p:cNvSpPr/>
            <p:nvPr/>
          </p:nvSpPr>
          <p:spPr>
            <a:xfrm>
              <a:off x="0" y="0"/>
              <a:ext cx="5647843" cy="1021061"/>
            </a:xfrm>
            <a:custGeom>
              <a:avLst/>
              <a:gdLst/>
              <a:ahLst/>
              <a:cxnLst/>
              <a:rect l="l" t="t" r="r" b="b"/>
              <a:pathLst>
                <a:path w="5647843" h="1021061">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647843"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5</a:t>
            </a:r>
          </a:p>
        </p:txBody>
      </p:sp>
      <p:sp>
        <p:nvSpPr>
          <p:cNvPr id="14" name="TextBox 14"/>
          <p:cNvSpPr txBox="1"/>
          <p:nvPr/>
        </p:nvSpPr>
        <p:spPr>
          <a:xfrm>
            <a:off x="1865236" y="5726934"/>
            <a:ext cx="14557528" cy="822725"/>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Things we learnt</a:t>
            </a:r>
          </a:p>
        </p:txBody>
      </p:sp>
      <p:sp>
        <p:nvSpPr>
          <p:cNvPr id="15" name="Freeform 15"/>
          <p:cNvSpPr/>
          <p:nvPr/>
        </p:nvSpPr>
        <p:spPr>
          <a:xfrm>
            <a:off x="16046654" y="364187"/>
            <a:ext cx="1668240" cy="1668240"/>
          </a:xfrm>
          <a:custGeom>
            <a:avLst/>
            <a:gdLst/>
            <a:ahLst/>
            <a:cxnLst/>
            <a:rect l="l" t="t" r="r" b="b"/>
            <a:pathLst>
              <a:path w="1668240" h="1668240">
                <a:moveTo>
                  <a:pt x="0" y="0"/>
                </a:moveTo>
                <a:lnTo>
                  <a:pt x="1668240" y="0"/>
                </a:lnTo>
                <a:lnTo>
                  <a:pt x="1668240" y="1668239"/>
                </a:lnTo>
                <a:lnTo>
                  <a:pt x="0" y="1668239"/>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B322"/>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879155" y="1627757"/>
            <a:ext cx="16529690" cy="7485813"/>
            <a:chOff x="0" y="0"/>
            <a:chExt cx="4353499" cy="1971572"/>
          </a:xfrm>
        </p:grpSpPr>
        <p:sp>
          <p:nvSpPr>
            <p:cNvPr id="10" name="Freeform 10"/>
            <p:cNvSpPr/>
            <p:nvPr/>
          </p:nvSpPr>
          <p:spPr>
            <a:xfrm>
              <a:off x="0" y="0"/>
              <a:ext cx="4353499" cy="1971572"/>
            </a:xfrm>
            <a:custGeom>
              <a:avLst/>
              <a:gdLst/>
              <a:ahLst/>
              <a:cxnLst/>
              <a:rect l="l" t="t" r="r" b="b"/>
              <a:pathLst>
                <a:path w="4353499" h="1971572">
                  <a:moveTo>
                    <a:pt x="23887" y="0"/>
                  </a:moveTo>
                  <a:lnTo>
                    <a:pt x="4329612" y="0"/>
                  </a:lnTo>
                  <a:cubicBezTo>
                    <a:pt x="4335947" y="0"/>
                    <a:pt x="4342023" y="2517"/>
                    <a:pt x="4346503" y="6996"/>
                  </a:cubicBezTo>
                  <a:cubicBezTo>
                    <a:pt x="4350982" y="11476"/>
                    <a:pt x="4353499" y="17551"/>
                    <a:pt x="4353499" y="23887"/>
                  </a:cubicBezTo>
                  <a:lnTo>
                    <a:pt x="4353499" y="1947686"/>
                  </a:lnTo>
                  <a:cubicBezTo>
                    <a:pt x="4353499" y="1954021"/>
                    <a:pt x="4350982" y="1960096"/>
                    <a:pt x="4346503" y="1964576"/>
                  </a:cubicBezTo>
                  <a:cubicBezTo>
                    <a:pt x="4342023" y="1969056"/>
                    <a:pt x="4335947" y="1971572"/>
                    <a:pt x="4329612" y="1971572"/>
                  </a:cubicBezTo>
                  <a:lnTo>
                    <a:pt x="23887" y="1971572"/>
                  </a:lnTo>
                  <a:cubicBezTo>
                    <a:pt x="17551" y="1971572"/>
                    <a:pt x="11476" y="1969056"/>
                    <a:pt x="6996" y="1964576"/>
                  </a:cubicBezTo>
                  <a:cubicBezTo>
                    <a:pt x="2517" y="1960096"/>
                    <a:pt x="0" y="1954021"/>
                    <a:pt x="0" y="1947686"/>
                  </a:cubicBezTo>
                  <a:lnTo>
                    <a:pt x="0" y="23887"/>
                  </a:lnTo>
                  <a:cubicBezTo>
                    <a:pt x="0" y="17551"/>
                    <a:pt x="2517" y="11476"/>
                    <a:pt x="6996" y="6996"/>
                  </a:cubicBezTo>
                  <a:cubicBezTo>
                    <a:pt x="11476" y="2517"/>
                    <a:pt x="17551" y="0"/>
                    <a:pt x="23887"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353499" cy="2009672"/>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616410" y="1634220"/>
            <a:ext cx="11055180" cy="2072372"/>
          </a:xfrm>
          <a:prstGeom prst="rect">
            <a:avLst/>
          </a:prstGeom>
        </p:spPr>
        <p:txBody>
          <a:bodyPr lIns="0" tIns="0" rIns="0" bIns="0" rtlCol="0" anchor="t">
            <a:spAutoFit/>
          </a:bodyPr>
          <a:lstStyle/>
          <a:p>
            <a:pPr marL="0" lvl="0" indent="0" algn="ctr">
              <a:lnSpc>
                <a:spcPts val="16977"/>
              </a:lnSpc>
              <a:spcBef>
                <a:spcPct val="0"/>
              </a:spcBef>
            </a:pPr>
            <a:r>
              <a:rPr lang="en-US" sz="12126" u="none" strike="noStrike">
                <a:solidFill>
                  <a:srgbClr val="000000"/>
                </a:solidFill>
                <a:latin typeface="Norwester"/>
                <a:ea typeface="Norwester"/>
                <a:cs typeface="Norwester"/>
                <a:sym typeface="Norwester"/>
              </a:rPr>
              <a:t>lessons learned</a:t>
            </a:r>
          </a:p>
        </p:txBody>
      </p:sp>
      <p:sp>
        <p:nvSpPr>
          <p:cNvPr id="13" name="TextBox 13"/>
          <p:cNvSpPr txBox="1"/>
          <p:nvPr/>
        </p:nvSpPr>
        <p:spPr>
          <a:xfrm>
            <a:off x="1252000" y="3915458"/>
            <a:ext cx="15783999" cy="4274784"/>
          </a:xfrm>
          <a:prstGeom prst="rect">
            <a:avLst/>
          </a:prstGeom>
        </p:spPr>
        <p:txBody>
          <a:bodyPr lIns="0" tIns="0" rIns="0" bIns="0" rtlCol="0" anchor="t">
            <a:spAutoFit/>
          </a:bodyPr>
          <a:lstStyle/>
          <a:p>
            <a:pPr marL="1311900" lvl="1" indent="-655950" algn="l">
              <a:lnSpc>
                <a:spcPts val="8506"/>
              </a:lnSpc>
              <a:buFont typeface="Arial"/>
              <a:buChar char="•"/>
            </a:pPr>
            <a:r>
              <a:rPr lang="en-US" sz="6076" strike="noStrike">
                <a:solidFill>
                  <a:srgbClr val="000000"/>
                </a:solidFill>
                <a:latin typeface="DejaVu Serif"/>
                <a:ea typeface="DejaVu Serif"/>
                <a:cs typeface="DejaVu Serif"/>
                <a:sym typeface="DejaVu Serif"/>
              </a:rPr>
              <a:t>Working Together</a:t>
            </a:r>
          </a:p>
          <a:p>
            <a:pPr marL="1311900" lvl="1" indent="-655950" algn="l">
              <a:lnSpc>
                <a:spcPts val="8506"/>
              </a:lnSpc>
              <a:buFont typeface="Arial"/>
              <a:buChar char="•"/>
            </a:pPr>
            <a:r>
              <a:rPr lang="en-US" sz="6076" strike="noStrike">
                <a:solidFill>
                  <a:srgbClr val="000000"/>
                </a:solidFill>
                <a:latin typeface="DejaVu Serif"/>
                <a:ea typeface="DejaVu Serif"/>
                <a:cs typeface="DejaVu Serif"/>
                <a:sym typeface="DejaVu Serif"/>
              </a:rPr>
              <a:t>Division of Work</a:t>
            </a:r>
          </a:p>
          <a:p>
            <a:pPr marL="1311900" lvl="1" indent="-655950" algn="l">
              <a:lnSpc>
                <a:spcPts val="8506"/>
              </a:lnSpc>
              <a:buFont typeface="Arial"/>
              <a:buChar char="•"/>
            </a:pPr>
            <a:r>
              <a:rPr lang="en-US" sz="6076" strike="noStrike">
                <a:solidFill>
                  <a:srgbClr val="000000"/>
                </a:solidFill>
                <a:latin typeface="DejaVu Serif"/>
                <a:ea typeface="DejaVu Serif"/>
                <a:cs typeface="DejaVu Serif"/>
                <a:sym typeface="DejaVu Serif"/>
              </a:rPr>
              <a:t>Gracious Professionalism</a:t>
            </a:r>
          </a:p>
          <a:p>
            <a:pPr marL="1311900" lvl="1" indent="-655950" algn="l">
              <a:lnSpc>
                <a:spcPts val="8506"/>
              </a:lnSpc>
              <a:buFont typeface="Arial"/>
              <a:buChar char="•"/>
            </a:pPr>
            <a:r>
              <a:rPr lang="en-US" sz="6076" strike="noStrike">
                <a:solidFill>
                  <a:srgbClr val="000000"/>
                </a:solidFill>
                <a:latin typeface="DejaVu Serif"/>
                <a:ea typeface="DejaVu Serif"/>
                <a:cs typeface="DejaVu Serif"/>
                <a:sym typeface="DejaVu Serif"/>
              </a:rPr>
              <a:t>Healthy Work Environment</a:t>
            </a:r>
          </a:p>
        </p:txBody>
      </p:sp>
      <p:sp>
        <p:nvSpPr>
          <p:cNvPr id="14" name="Freeform 14"/>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grpSp>
        <p:nvGrpSpPr>
          <p:cNvPr id="15" name="Group 15"/>
          <p:cNvGrpSpPr/>
          <p:nvPr/>
        </p:nvGrpSpPr>
        <p:grpSpPr>
          <a:xfrm>
            <a:off x="4966234" y="9248775"/>
            <a:ext cx="8889325" cy="748993"/>
            <a:chOff x="0" y="0"/>
            <a:chExt cx="2341221" cy="197266"/>
          </a:xfrm>
        </p:grpSpPr>
        <p:sp>
          <p:nvSpPr>
            <p:cNvPr id="16" name="Freeform 16"/>
            <p:cNvSpPr/>
            <p:nvPr/>
          </p:nvSpPr>
          <p:spPr>
            <a:xfrm>
              <a:off x="0" y="0"/>
              <a:ext cx="2341221" cy="197266"/>
            </a:xfrm>
            <a:custGeom>
              <a:avLst/>
              <a:gdLst/>
              <a:ahLst/>
              <a:cxnLst/>
              <a:rect l="l" t="t" r="r" b="b"/>
              <a:pathLst>
                <a:path w="2341221" h="197266">
                  <a:moveTo>
                    <a:pt x="44417" y="0"/>
                  </a:moveTo>
                  <a:lnTo>
                    <a:pt x="2296804" y="0"/>
                  </a:lnTo>
                  <a:cubicBezTo>
                    <a:pt x="2321335" y="0"/>
                    <a:pt x="2341221" y="19886"/>
                    <a:pt x="2341221" y="44417"/>
                  </a:cubicBezTo>
                  <a:lnTo>
                    <a:pt x="2341221" y="152849"/>
                  </a:lnTo>
                  <a:cubicBezTo>
                    <a:pt x="2341221" y="164629"/>
                    <a:pt x="2336542" y="175926"/>
                    <a:pt x="2328212" y="184256"/>
                  </a:cubicBezTo>
                  <a:cubicBezTo>
                    <a:pt x="2319882" y="192586"/>
                    <a:pt x="2308584" y="197266"/>
                    <a:pt x="2296804" y="197266"/>
                  </a:cubicBezTo>
                  <a:lnTo>
                    <a:pt x="44417" y="197266"/>
                  </a:lnTo>
                  <a:cubicBezTo>
                    <a:pt x="32637" y="197266"/>
                    <a:pt x="21339" y="192586"/>
                    <a:pt x="13009" y="184256"/>
                  </a:cubicBezTo>
                  <a:cubicBezTo>
                    <a:pt x="4680" y="175926"/>
                    <a:pt x="0" y="164629"/>
                    <a:pt x="0" y="152849"/>
                  </a:cubicBezTo>
                  <a:lnTo>
                    <a:pt x="0" y="44417"/>
                  </a:lnTo>
                  <a:cubicBezTo>
                    <a:pt x="0" y="32637"/>
                    <a:pt x="4680" y="21339"/>
                    <a:pt x="13009" y="13009"/>
                  </a:cubicBezTo>
                  <a:cubicBezTo>
                    <a:pt x="21339" y="4680"/>
                    <a:pt x="32637" y="0"/>
                    <a:pt x="44417" y="0"/>
                  </a:cubicBezTo>
                  <a:close/>
                </a:path>
              </a:pathLst>
            </a:custGeom>
            <a:solidFill>
              <a:srgbClr val="FFFFFF">
                <a:alpha val="56863"/>
              </a:srgbClr>
            </a:solidFill>
          </p:spPr>
          <p:txBody>
            <a:bodyPr/>
            <a:lstStyle/>
            <a:p>
              <a:endParaRPr lang="en-AU"/>
            </a:p>
          </p:txBody>
        </p:sp>
        <p:sp>
          <p:nvSpPr>
            <p:cNvPr id="17" name="TextBox 17"/>
            <p:cNvSpPr txBox="1"/>
            <p:nvPr/>
          </p:nvSpPr>
          <p:spPr>
            <a:xfrm>
              <a:off x="0" y="-38100"/>
              <a:ext cx="2341221" cy="235366"/>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5134115" y="9281959"/>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17 of the Robot Design file</a:t>
            </a:r>
          </a:p>
        </p:txBody>
      </p:sp>
      <p:sp>
        <p:nvSpPr>
          <p:cNvPr id="19" name="Freeform 19"/>
          <p:cNvSpPr/>
          <p:nvPr/>
        </p:nvSpPr>
        <p:spPr>
          <a:xfrm>
            <a:off x="15923522" y="298453"/>
            <a:ext cx="1910094" cy="1967111"/>
          </a:xfrm>
          <a:custGeom>
            <a:avLst/>
            <a:gdLst/>
            <a:ahLst/>
            <a:cxnLst/>
            <a:rect l="l" t="t" r="r" b="b"/>
            <a:pathLst>
              <a:path w="1910094" h="1967111">
                <a:moveTo>
                  <a:pt x="0" y="0"/>
                </a:moveTo>
                <a:lnTo>
                  <a:pt x="1910094" y="0"/>
                </a:lnTo>
                <a:lnTo>
                  <a:pt x="1910094" y="1967111"/>
                </a:lnTo>
                <a:lnTo>
                  <a:pt x="0" y="1967111"/>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B322"/>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879155" y="1198306"/>
            <a:ext cx="16529690" cy="8344715"/>
            <a:chOff x="0" y="0"/>
            <a:chExt cx="4353499" cy="2197785"/>
          </a:xfrm>
        </p:grpSpPr>
        <p:sp>
          <p:nvSpPr>
            <p:cNvPr id="10" name="Freeform 10"/>
            <p:cNvSpPr/>
            <p:nvPr/>
          </p:nvSpPr>
          <p:spPr>
            <a:xfrm>
              <a:off x="0" y="0"/>
              <a:ext cx="4353499" cy="2197785"/>
            </a:xfrm>
            <a:custGeom>
              <a:avLst/>
              <a:gdLst/>
              <a:ahLst/>
              <a:cxnLst/>
              <a:rect l="l" t="t" r="r" b="b"/>
              <a:pathLst>
                <a:path w="4353499" h="2197785">
                  <a:moveTo>
                    <a:pt x="23887" y="0"/>
                  </a:moveTo>
                  <a:lnTo>
                    <a:pt x="4329612" y="0"/>
                  </a:lnTo>
                  <a:cubicBezTo>
                    <a:pt x="4335947" y="0"/>
                    <a:pt x="4342023" y="2517"/>
                    <a:pt x="4346503" y="6996"/>
                  </a:cubicBezTo>
                  <a:cubicBezTo>
                    <a:pt x="4350982" y="11476"/>
                    <a:pt x="4353499" y="17551"/>
                    <a:pt x="4353499" y="23887"/>
                  </a:cubicBezTo>
                  <a:lnTo>
                    <a:pt x="4353499" y="2173899"/>
                  </a:lnTo>
                  <a:cubicBezTo>
                    <a:pt x="4353499" y="2180234"/>
                    <a:pt x="4350982" y="2186309"/>
                    <a:pt x="4346503" y="2190789"/>
                  </a:cubicBezTo>
                  <a:cubicBezTo>
                    <a:pt x="4342023" y="2195269"/>
                    <a:pt x="4335947" y="2197785"/>
                    <a:pt x="4329612" y="2197785"/>
                  </a:cubicBezTo>
                  <a:lnTo>
                    <a:pt x="23887" y="2197785"/>
                  </a:lnTo>
                  <a:cubicBezTo>
                    <a:pt x="17551" y="2197785"/>
                    <a:pt x="11476" y="2195269"/>
                    <a:pt x="6996" y="2190789"/>
                  </a:cubicBezTo>
                  <a:cubicBezTo>
                    <a:pt x="2517" y="2186309"/>
                    <a:pt x="0" y="2180234"/>
                    <a:pt x="0" y="2173899"/>
                  </a:cubicBezTo>
                  <a:lnTo>
                    <a:pt x="0" y="23887"/>
                  </a:lnTo>
                  <a:cubicBezTo>
                    <a:pt x="0" y="17551"/>
                    <a:pt x="2517" y="11476"/>
                    <a:pt x="6996" y="6996"/>
                  </a:cubicBezTo>
                  <a:cubicBezTo>
                    <a:pt x="11476" y="2517"/>
                    <a:pt x="17551" y="0"/>
                    <a:pt x="23887"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353499" cy="2235885"/>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425180" y="194580"/>
            <a:ext cx="1668240" cy="1668240"/>
          </a:xfrm>
          <a:custGeom>
            <a:avLst/>
            <a:gdLst/>
            <a:ahLst/>
            <a:cxnLst/>
            <a:rect l="l" t="t" r="r" b="b"/>
            <a:pathLst>
              <a:path w="1668240" h="1668240">
                <a:moveTo>
                  <a:pt x="0" y="0"/>
                </a:moveTo>
                <a:lnTo>
                  <a:pt x="1668240" y="0"/>
                </a:lnTo>
                <a:lnTo>
                  <a:pt x="1668240" y="1668240"/>
                </a:lnTo>
                <a:lnTo>
                  <a:pt x="0" y="1668240"/>
                </a:lnTo>
                <a:lnTo>
                  <a:pt x="0" y="0"/>
                </a:lnTo>
                <a:close/>
              </a:path>
            </a:pathLst>
          </a:custGeom>
          <a:blipFill>
            <a:blip r:embed="rId9"/>
            <a:stretch>
              <a:fillRect/>
            </a:stretch>
          </a:blipFill>
        </p:spPr>
        <p:txBody>
          <a:bodyPr/>
          <a:lstStyle/>
          <a:p>
            <a:endParaRPr lang="en-AU"/>
          </a:p>
        </p:txBody>
      </p:sp>
      <p:sp>
        <p:nvSpPr>
          <p:cNvPr id="13" name="Freeform 13"/>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10"/>
            <a:stretch>
              <a:fillRect l="-105640" t="-23315" r="-101654" b="-81175"/>
            </a:stretch>
          </a:blipFill>
        </p:spPr>
        <p:txBody>
          <a:bodyPr/>
          <a:lstStyle/>
          <a:p>
            <a:endParaRPr lang="en-AU"/>
          </a:p>
        </p:txBody>
      </p:sp>
      <p:grpSp>
        <p:nvGrpSpPr>
          <p:cNvPr id="14" name="Group 14"/>
          <p:cNvGrpSpPr/>
          <p:nvPr/>
        </p:nvGrpSpPr>
        <p:grpSpPr>
          <a:xfrm>
            <a:off x="1198306" y="8509307"/>
            <a:ext cx="8889325" cy="748993"/>
            <a:chOff x="0" y="0"/>
            <a:chExt cx="2341221" cy="197266"/>
          </a:xfrm>
        </p:grpSpPr>
        <p:sp>
          <p:nvSpPr>
            <p:cNvPr id="15" name="Freeform 15"/>
            <p:cNvSpPr/>
            <p:nvPr/>
          </p:nvSpPr>
          <p:spPr>
            <a:xfrm>
              <a:off x="0" y="0"/>
              <a:ext cx="2341221" cy="197266"/>
            </a:xfrm>
            <a:custGeom>
              <a:avLst/>
              <a:gdLst/>
              <a:ahLst/>
              <a:cxnLst/>
              <a:rect l="l" t="t" r="r" b="b"/>
              <a:pathLst>
                <a:path w="2341221" h="197266">
                  <a:moveTo>
                    <a:pt x="44417" y="0"/>
                  </a:moveTo>
                  <a:lnTo>
                    <a:pt x="2296804" y="0"/>
                  </a:lnTo>
                  <a:cubicBezTo>
                    <a:pt x="2321335" y="0"/>
                    <a:pt x="2341221" y="19886"/>
                    <a:pt x="2341221" y="44417"/>
                  </a:cubicBezTo>
                  <a:lnTo>
                    <a:pt x="2341221" y="152849"/>
                  </a:lnTo>
                  <a:cubicBezTo>
                    <a:pt x="2341221" y="164629"/>
                    <a:pt x="2336542" y="175926"/>
                    <a:pt x="2328212" y="184256"/>
                  </a:cubicBezTo>
                  <a:cubicBezTo>
                    <a:pt x="2319882" y="192586"/>
                    <a:pt x="2308584" y="197266"/>
                    <a:pt x="2296804" y="197266"/>
                  </a:cubicBezTo>
                  <a:lnTo>
                    <a:pt x="44417" y="197266"/>
                  </a:lnTo>
                  <a:cubicBezTo>
                    <a:pt x="32637" y="197266"/>
                    <a:pt x="21339" y="192586"/>
                    <a:pt x="13009" y="184256"/>
                  </a:cubicBezTo>
                  <a:cubicBezTo>
                    <a:pt x="4680" y="175926"/>
                    <a:pt x="0" y="164629"/>
                    <a:pt x="0" y="152849"/>
                  </a:cubicBezTo>
                  <a:lnTo>
                    <a:pt x="0" y="44417"/>
                  </a:lnTo>
                  <a:cubicBezTo>
                    <a:pt x="0" y="32637"/>
                    <a:pt x="4680" y="21339"/>
                    <a:pt x="13009" y="13009"/>
                  </a:cubicBezTo>
                  <a:cubicBezTo>
                    <a:pt x="21339" y="4680"/>
                    <a:pt x="32637" y="0"/>
                    <a:pt x="44417" y="0"/>
                  </a:cubicBezTo>
                  <a:close/>
                </a:path>
              </a:pathLst>
            </a:custGeom>
            <a:solidFill>
              <a:srgbClr val="FFFFFF">
                <a:alpha val="56863"/>
              </a:srgbClr>
            </a:solidFill>
          </p:spPr>
          <p:txBody>
            <a:bodyPr/>
            <a:lstStyle/>
            <a:p>
              <a:endParaRPr lang="en-AU"/>
            </a:p>
          </p:txBody>
        </p:sp>
        <p:sp>
          <p:nvSpPr>
            <p:cNvPr id="16" name="TextBox 16"/>
            <p:cNvSpPr txBox="1"/>
            <p:nvPr/>
          </p:nvSpPr>
          <p:spPr>
            <a:xfrm>
              <a:off x="0" y="-38100"/>
              <a:ext cx="2341221" cy="235366"/>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2597171" y="1237836"/>
            <a:ext cx="14144563" cy="1633584"/>
          </a:xfrm>
          <a:prstGeom prst="rect">
            <a:avLst/>
          </a:prstGeom>
        </p:spPr>
        <p:txBody>
          <a:bodyPr lIns="0" tIns="0" rIns="0" bIns="0" rtlCol="0" anchor="t">
            <a:spAutoFit/>
          </a:bodyPr>
          <a:lstStyle/>
          <a:p>
            <a:pPr marL="0" lvl="0" indent="0" algn="ctr">
              <a:lnSpc>
                <a:spcPts val="13375"/>
              </a:lnSpc>
              <a:spcBef>
                <a:spcPct val="0"/>
              </a:spcBef>
            </a:pPr>
            <a:r>
              <a:rPr lang="en-US" sz="9553" u="none" strike="noStrike">
                <a:solidFill>
                  <a:srgbClr val="000000"/>
                </a:solidFill>
                <a:latin typeface="Norwester"/>
                <a:ea typeface="Norwester"/>
                <a:cs typeface="Norwester"/>
                <a:sym typeface="Norwester"/>
              </a:rPr>
              <a:t>lessons learned continued</a:t>
            </a:r>
          </a:p>
        </p:txBody>
      </p:sp>
      <p:sp>
        <p:nvSpPr>
          <p:cNvPr id="18" name="TextBox 18"/>
          <p:cNvSpPr txBox="1"/>
          <p:nvPr/>
        </p:nvSpPr>
        <p:spPr>
          <a:xfrm>
            <a:off x="1198306" y="2978931"/>
            <a:ext cx="15564393" cy="3647701"/>
          </a:xfrm>
          <a:prstGeom prst="rect">
            <a:avLst/>
          </a:prstGeom>
        </p:spPr>
        <p:txBody>
          <a:bodyPr lIns="0" tIns="0" rIns="0" bIns="0" rtlCol="0" anchor="t">
            <a:spAutoFit/>
          </a:bodyPr>
          <a:lstStyle/>
          <a:p>
            <a:pPr algn="l">
              <a:lnSpc>
                <a:spcPts val="5795"/>
              </a:lnSpc>
            </a:pPr>
            <a:r>
              <a:rPr lang="en-US" sz="4139" b="1">
                <a:solidFill>
                  <a:srgbClr val="000000"/>
                </a:solidFill>
                <a:latin typeface="DejaVu Serif Bold"/>
                <a:ea typeface="DejaVu Serif Bold"/>
                <a:cs typeface="DejaVu Serif Bold"/>
                <a:sym typeface="DejaVu Serif Bold"/>
              </a:rPr>
              <a:t>Some important lessons we learned from </a:t>
            </a:r>
            <a:r>
              <a:rPr lang="en-US" sz="4139" b="1" u="sng">
                <a:solidFill>
                  <a:srgbClr val="000000"/>
                </a:solidFill>
                <a:latin typeface="DejaVu Serif Bold"/>
                <a:ea typeface="DejaVu Serif Bold"/>
                <a:cs typeface="DejaVu Serif Bold"/>
                <a:sym typeface="DejaVu Serif Bold"/>
              </a:rPr>
              <a:t>last year:</a:t>
            </a:r>
          </a:p>
          <a:p>
            <a:pPr marL="893768" lvl="1" indent="-446884" algn="l">
              <a:lnSpc>
                <a:spcPts val="5795"/>
              </a:lnSpc>
              <a:buFont typeface="Arial"/>
              <a:buChar char="•"/>
            </a:pPr>
            <a:r>
              <a:rPr lang="en-US" sz="4139">
                <a:solidFill>
                  <a:srgbClr val="000000"/>
                </a:solidFill>
                <a:latin typeface="DejaVu Serif"/>
                <a:ea typeface="DejaVu Serif"/>
                <a:cs typeface="DejaVu Serif"/>
                <a:sym typeface="DejaVu Serif"/>
              </a:rPr>
              <a:t>No big changes</a:t>
            </a:r>
          </a:p>
          <a:p>
            <a:pPr marL="893768" lvl="1" indent="-446884" algn="l">
              <a:lnSpc>
                <a:spcPts val="5795"/>
              </a:lnSpc>
              <a:buFont typeface="Arial"/>
              <a:buChar char="•"/>
            </a:pPr>
            <a:r>
              <a:rPr lang="en-US" sz="4139">
                <a:solidFill>
                  <a:srgbClr val="000000"/>
                </a:solidFill>
                <a:latin typeface="DejaVu Serif"/>
                <a:ea typeface="DejaVu Serif"/>
                <a:cs typeface="DejaVu Serif"/>
                <a:sym typeface="DejaVu Serif"/>
              </a:rPr>
              <a:t>Documentation</a:t>
            </a:r>
          </a:p>
          <a:p>
            <a:pPr marL="893768" lvl="1" indent="-446884" algn="l">
              <a:lnSpc>
                <a:spcPts val="5795"/>
              </a:lnSpc>
              <a:buFont typeface="Arial"/>
              <a:buChar char="•"/>
            </a:pPr>
            <a:r>
              <a:rPr lang="en-US" sz="4139">
                <a:solidFill>
                  <a:srgbClr val="000000"/>
                </a:solidFill>
                <a:latin typeface="DejaVu Serif"/>
                <a:ea typeface="DejaVu Serif"/>
                <a:cs typeface="DejaVu Serif"/>
                <a:sym typeface="DejaVu Serif"/>
              </a:rPr>
              <a:t>Communication</a:t>
            </a:r>
          </a:p>
          <a:p>
            <a:pPr marL="893768" lvl="1" indent="-446884" algn="l">
              <a:lnSpc>
                <a:spcPts val="5795"/>
              </a:lnSpc>
              <a:buFont typeface="Arial"/>
              <a:buChar char="•"/>
            </a:pPr>
            <a:r>
              <a:rPr lang="en-US" sz="4139">
                <a:solidFill>
                  <a:srgbClr val="000000"/>
                </a:solidFill>
                <a:latin typeface="DejaVu Serif"/>
                <a:ea typeface="DejaVu Serif"/>
                <a:cs typeface="DejaVu Serif"/>
                <a:sym typeface="DejaVu Serif"/>
              </a:rPr>
              <a:t>Organisation</a:t>
            </a:r>
          </a:p>
        </p:txBody>
      </p:sp>
      <p:sp>
        <p:nvSpPr>
          <p:cNvPr id="19" name="TextBox 19"/>
          <p:cNvSpPr txBox="1"/>
          <p:nvPr/>
        </p:nvSpPr>
        <p:spPr>
          <a:xfrm>
            <a:off x="1386951" y="8542491"/>
            <a:ext cx="8512036"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15 of the Robot Design file</a:t>
            </a:r>
          </a:p>
        </p:txBody>
      </p:sp>
      <p:sp>
        <p:nvSpPr>
          <p:cNvPr id="20" name="Freeform 20"/>
          <p:cNvSpPr/>
          <p:nvPr/>
        </p:nvSpPr>
        <p:spPr>
          <a:xfrm>
            <a:off x="8654858" y="4166784"/>
            <a:ext cx="8008666" cy="3794105"/>
          </a:xfrm>
          <a:custGeom>
            <a:avLst/>
            <a:gdLst/>
            <a:ahLst/>
            <a:cxnLst/>
            <a:rect l="l" t="t" r="r" b="b"/>
            <a:pathLst>
              <a:path w="8008666" h="3794105">
                <a:moveTo>
                  <a:pt x="0" y="0"/>
                </a:moveTo>
                <a:lnTo>
                  <a:pt x="8008666" y="0"/>
                </a:lnTo>
                <a:lnTo>
                  <a:pt x="8008666" y="3794105"/>
                </a:lnTo>
                <a:lnTo>
                  <a:pt x="0" y="3794105"/>
                </a:lnTo>
                <a:lnTo>
                  <a:pt x="0" y="0"/>
                </a:lnTo>
                <a:close/>
              </a:path>
            </a:pathLst>
          </a:custGeom>
          <a:blipFill>
            <a:blip r:embed="rId11"/>
            <a:stretch>
              <a:fillRect/>
            </a:stretch>
          </a:blipFill>
          <a:ln w="104775" cap="rnd">
            <a:solidFill>
              <a:srgbClr val="B35400"/>
            </a:solidFill>
            <a:prstDash val="solid"/>
            <a:round/>
          </a:ln>
        </p:spPr>
        <p:txBody>
          <a:bodyPr/>
          <a:lstStyle/>
          <a:p>
            <a:endParaRPr lang="en-AU"/>
          </a:p>
        </p:txBody>
      </p:sp>
    </p:spTree>
  </p:cSld>
  <p:clrMapOvr>
    <a:masterClrMapping/>
  </p:clrMapOvr>
  <p:transition>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0992686" cy="3876842"/>
            <a:chOff x="0" y="0"/>
            <a:chExt cx="5528938" cy="1021061"/>
          </a:xfrm>
        </p:grpSpPr>
        <p:sp>
          <p:nvSpPr>
            <p:cNvPr id="10" name="Freeform 10"/>
            <p:cNvSpPr/>
            <p:nvPr/>
          </p:nvSpPr>
          <p:spPr>
            <a:xfrm>
              <a:off x="0" y="0"/>
              <a:ext cx="5528938" cy="1021061"/>
            </a:xfrm>
            <a:custGeom>
              <a:avLst/>
              <a:gdLst/>
              <a:ahLst/>
              <a:cxnLst/>
              <a:rect l="l" t="t" r="r" b="b"/>
              <a:pathLst>
                <a:path w="5528938" h="1021061">
                  <a:moveTo>
                    <a:pt x="18808" y="0"/>
                  </a:moveTo>
                  <a:lnTo>
                    <a:pt x="5510130" y="0"/>
                  </a:lnTo>
                  <a:cubicBezTo>
                    <a:pt x="5515118" y="0"/>
                    <a:pt x="5519902" y="1982"/>
                    <a:pt x="5523429" y="5509"/>
                  </a:cubicBezTo>
                  <a:cubicBezTo>
                    <a:pt x="5526956" y="9036"/>
                    <a:pt x="5528938" y="13820"/>
                    <a:pt x="5528938" y="18808"/>
                  </a:cubicBezTo>
                  <a:lnTo>
                    <a:pt x="5528938" y="1002253"/>
                  </a:lnTo>
                  <a:cubicBezTo>
                    <a:pt x="5528938" y="1012640"/>
                    <a:pt x="5520517" y="1021061"/>
                    <a:pt x="5510130" y="1021061"/>
                  </a:cubicBezTo>
                  <a:lnTo>
                    <a:pt x="18808" y="1021061"/>
                  </a:lnTo>
                  <a:cubicBezTo>
                    <a:pt x="8421" y="1021061"/>
                    <a:pt x="0" y="1012640"/>
                    <a:pt x="0" y="1002253"/>
                  </a:cubicBezTo>
                  <a:lnTo>
                    <a:pt x="0" y="18808"/>
                  </a:lnTo>
                  <a:cubicBezTo>
                    <a:pt x="0" y="8421"/>
                    <a:pt x="8421" y="0"/>
                    <a:pt x="18808"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528938"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1</a:t>
            </a:r>
          </a:p>
        </p:txBody>
      </p:sp>
      <p:sp>
        <p:nvSpPr>
          <p:cNvPr id="14" name="TextBox 14"/>
          <p:cNvSpPr txBox="1"/>
          <p:nvPr/>
        </p:nvSpPr>
        <p:spPr>
          <a:xfrm>
            <a:off x="1865236" y="5726934"/>
            <a:ext cx="14557528" cy="825106"/>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Strategy</a:t>
            </a:r>
          </a:p>
        </p:txBody>
      </p:sp>
      <p:sp>
        <p:nvSpPr>
          <p:cNvPr id="15" name="Freeform 15"/>
          <p:cNvSpPr/>
          <p:nvPr/>
        </p:nvSpPr>
        <p:spPr>
          <a:xfrm>
            <a:off x="16029131" y="360898"/>
            <a:ext cx="1674816" cy="1674816"/>
          </a:xfrm>
          <a:custGeom>
            <a:avLst/>
            <a:gdLst/>
            <a:ahLst/>
            <a:cxnLst/>
            <a:rect l="l" t="t" r="r" b="b"/>
            <a:pathLst>
              <a:path w="1674816" h="1674816">
                <a:moveTo>
                  <a:pt x="0" y="0"/>
                </a:moveTo>
                <a:lnTo>
                  <a:pt x="1674816" y="0"/>
                </a:lnTo>
                <a:lnTo>
                  <a:pt x="1674816" y="1674817"/>
                </a:lnTo>
                <a:lnTo>
                  <a:pt x="0" y="1674817"/>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B322"/>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1028700" y="1862820"/>
            <a:ext cx="16230600" cy="7372885"/>
            <a:chOff x="0" y="0"/>
            <a:chExt cx="4274726" cy="1941830"/>
          </a:xfrm>
        </p:grpSpPr>
        <p:sp>
          <p:nvSpPr>
            <p:cNvPr id="10" name="Freeform 10"/>
            <p:cNvSpPr/>
            <p:nvPr/>
          </p:nvSpPr>
          <p:spPr>
            <a:xfrm>
              <a:off x="0" y="0"/>
              <a:ext cx="4274726" cy="1941830"/>
            </a:xfrm>
            <a:custGeom>
              <a:avLst/>
              <a:gdLst/>
              <a:ahLst/>
              <a:cxnLst/>
              <a:rect l="l" t="t" r="r" b="b"/>
              <a:pathLst>
                <a:path w="4274726" h="1941830">
                  <a:moveTo>
                    <a:pt x="24327" y="0"/>
                  </a:moveTo>
                  <a:lnTo>
                    <a:pt x="4250399" y="0"/>
                  </a:lnTo>
                  <a:cubicBezTo>
                    <a:pt x="4263834" y="0"/>
                    <a:pt x="4274726" y="10891"/>
                    <a:pt x="4274726" y="24327"/>
                  </a:cubicBezTo>
                  <a:lnTo>
                    <a:pt x="4274726" y="1917503"/>
                  </a:lnTo>
                  <a:cubicBezTo>
                    <a:pt x="4274726" y="1923955"/>
                    <a:pt x="4272163" y="1930143"/>
                    <a:pt x="4267601" y="1934705"/>
                  </a:cubicBezTo>
                  <a:cubicBezTo>
                    <a:pt x="4263039" y="1939267"/>
                    <a:pt x="4256851" y="1941830"/>
                    <a:pt x="4250399" y="1941830"/>
                  </a:cubicBezTo>
                  <a:lnTo>
                    <a:pt x="24327" y="1941830"/>
                  </a:lnTo>
                  <a:cubicBezTo>
                    <a:pt x="10891" y="1941830"/>
                    <a:pt x="0" y="1930939"/>
                    <a:pt x="0" y="1917503"/>
                  </a:cubicBezTo>
                  <a:lnTo>
                    <a:pt x="0" y="24327"/>
                  </a:lnTo>
                  <a:cubicBezTo>
                    <a:pt x="0" y="10891"/>
                    <a:pt x="10891" y="0"/>
                    <a:pt x="24327"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74726" cy="197993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868507" y="194580"/>
            <a:ext cx="20093252" cy="1762130"/>
            <a:chOff x="0" y="0"/>
            <a:chExt cx="5292050" cy="464100"/>
          </a:xfrm>
        </p:grpSpPr>
        <p:sp>
          <p:nvSpPr>
            <p:cNvPr id="13" name="Freeform 13"/>
            <p:cNvSpPr/>
            <p:nvPr/>
          </p:nvSpPr>
          <p:spPr>
            <a:xfrm>
              <a:off x="0" y="0"/>
              <a:ext cx="5292050" cy="464100"/>
            </a:xfrm>
            <a:custGeom>
              <a:avLst/>
              <a:gdLst/>
              <a:ahLst/>
              <a:cxnLst/>
              <a:rect l="l" t="t" r="r" b="b"/>
              <a:pathLst>
                <a:path w="5292050" h="464100">
                  <a:moveTo>
                    <a:pt x="19650" y="0"/>
                  </a:moveTo>
                  <a:lnTo>
                    <a:pt x="5272399" y="0"/>
                  </a:lnTo>
                  <a:cubicBezTo>
                    <a:pt x="5277611" y="0"/>
                    <a:pt x="5282609" y="2070"/>
                    <a:pt x="5286294" y="5755"/>
                  </a:cubicBezTo>
                  <a:cubicBezTo>
                    <a:pt x="5289979" y="9441"/>
                    <a:pt x="5292050" y="14439"/>
                    <a:pt x="5292050" y="19650"/>
                  </a:cubicBezTo>
                  <a:lnTo>
                    <a:pt x="5292050" y="444450"/>
                  </a:lnTo>
                  <a:cubicBezTo>
                    <a:pt x="5292050" y="455302"/>
                    <a:pt x="5283252" y="464100"/>
                    <a:pt x="5272399" y="464100"/>
                  </a:cubicBezTo>
                  <a:lnTo>
                    <a:pt x="19650" y="464100"/>
                  </a:lnTo>
                  <a:cubicBezTo>
                    <a:pt x="14439" y="464100"/>
                    <a:pt x="9441" y="462030"/>
                    <a:pt x="5755" y="458345"/>
                  </a:cubicBezTo>
                  <a:cubicBezTo>
                    <a:pt x="2070" y="454659"/>
                    <a:pt x="0" y="449661"/>
                    <a:pt x="0" y="444450"/>
                  </a:cubicBezTo>
                  <a:lnTo>
                    <a:pt x="0" y="19650"/>
                  </a:lnTo>
                  <a:cubicBezTo>
                    <a:pt x="0" y="8798"/>
                    <a:pt x="8798" y="0"/>
                    <a:pt x="19650" y="0"/>
                  </a:cubicBezTo>
                  <a:close/>
                </a:path>
              </a:pathLst>
            </a:custGeom>
            <a:solidFill>
              <a:srgbClr val="FFFFFF">
                <a:alpha val="56863"/>
              </a:srgbClr>
            </a:solidFill>
          </p:spPr>
          <p:txBody>
            <a:bodyPr/>
            <a:lstStyle/>
            <a:p>
              <a:endParaRPr lang="en-AU"/>
            </a:p>
          </p:txBody>
        </p:sp>
        <p:sp>
          <p:nvSpPr>
            <p:cNvPr id="14" name="TextBox 14"/>
            <p:cNvSpPr txBox="1"/>
            <p:nvPr/>
          </p:nvSpPr>
          <p:spPr>
            <a:xfrm>
              <a:off x="0" y="-38100"/>
              <a:ext cx="5292050" cy="5022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rot="-5400000">
            <a:off x="11926359" y="4688066"/>
            <a:ext cx="819998" cy="1730866"/>
          </a:xfrm>
          <a:custGeom>
            <a:avLst/>
            <a:gdLst/>
            <a:ahLst/>
            <a:cxnLst/>
            <a:rect l="l" t="t" r="r" b="b"/>
            <a:pathLst>
              <a:path w="819998" h="1730866">
                <a:moveTo>
                  <a:pt x="0" y="0"/>
                </a:moveTo>
                <a:lnTo>
                  <a:pt x="819998" y="0"/>
                </a:lnTo>
                <a:lnTo>
                  <a:pt x="819998" y="1730866"/>
                </a:lnTo>
                <a:lnTo>
                  <a:pt x="0" y="1730866"/>
                </a:lnTo>
                <a:lnTo>
                  <a:pt x="0" y="0"/>
                </a:lnTo>
                <a:close/>
              </a:path>
            </a:pathLst>
          </a:custGeom>
          <a:blipFill>
            <a:blip r:embed="rId9"/>
            <a:stretch>
              <a:fillRect/>
            </a:stretch>
          </a:blipFill>
        </p:spPr>
        <p:txBody>
          <a:bodyPr/>
          <a:lstStyle/>
          <a:p>
            <a:endParaRPr lang="en-AU"/>
          </a:p>
        </p:txBody>
      </p:sp>
      <p:sp>
        <p:nvSpPr>
          <p:cNvPr id="16" name="Freeform 16"/>
          <p:cNvSpPr/>
          <p:nvPr/>
        </p:nvSpPr>
        <p:spPr>
          <a:xfrm>
            <a:off x="1340495" y="2156771"/>
            <a:ext cx="7043058" cy="3336649"/>
          </a:xfrm>
          <a:custGeom>
            <a:avLst/>
            <a:gdLst/>
            <a:ahLst/>
            <a:cxnLst/>
            <a:rect l="l" t="t" r="r" b="b"/>
            <a:pathLst>
              <a:path w="7043058" h="3336649">
                <a:moveTo>
                  <a:pt x="0" y="0"/>
                </a:moveTo>
                <a:lnTo>
                  <a:pt x="7043058" y="0"/>
                </a:lnTo>
                <a:lnTo>
                  <a:pt x="7043058" y="3336649"/>
                </a:lnTo>
                <a:lnTo>
                  <a:pt x="0" y="3336649"/>
                </a:lnTo>
                <a:lnTo>
                  <a:pt x="0" y="0"/>
                </a:lnTo>
                <a:close/>
              </a:path>
            </a:pathLst>
          </a:custGeom>
          <a:blipFill>
            <a:blip r:embed="rId10"/>
            <a:stretch>
              <a:fillRect/>
            </a:stretch>
          </a:blipFill>
        </p:spPr>
        <p:txBody>
          <a:bodyPr/>
          <a:lstStyle/>
          <a:p>
            <a:endParaRPr lang="en-AU"/>
          </a:p>
        </p:txBody>
      </p:sp>
      <p:sp>
        <p:nvSpPr>
          <p:cNvPr id="17" name="Freeform 17"/>
          <p:cNvSpPr/>
          <p:nvPr/>
        </p:nvSpPr>
        <p:spPr>
          <a:xfrm>
            <a:off x="14993346" y="4744455"/>
            <a:ext cx="1954160" cy="4135787"/>
          </a:xfrm>
          <a:custGeom>
            <a:avLst/>
            <a:gdLst/>
            <a:ahLst/>
            <a:cxnLst/>
            <a:rect l="l" t="t" r="r" b="b"/>
            <a:pathLst>
              <a:path w="1954160" h="4135787">
                <a:moveTo>
                  <a:pt x="0" y="0"/>
                </a:moveTo>
                <a:lnTo>
                  <a:pt x="1954159" y="0"/>
                </a:lnTo>
                <a:lnTo>
                  <a:pt x="1954159" y="4135787"/>
                </a:lnTo>
                <a:lnTo>
                  <a:pt x="0" y="4135787"/>
                </a:lnTo>
                <a:lnTo>
                  <a:pt x="0" y="0"/>
                </a:lnTo>
                <a:close/>
              </a:path>
            </a:pathLst>
          </a:custGeom>
          <a:blipFill>
            <a:blip r:embed="rId11"/>
            <a:stretch>
              <a:fillRect/>
            </a:stretch>
          </a:blipFill>
        </p:spPr>
        <p:txBody>
          <a:bodyPr/>
          <a:lstStyle/>
          <a:p>
            <a:endParaRPr lang="en-AU"/>
          </a:p>
        </p:txBody>
      </p:sp>
      <p:sp>
        <p:nvSpPr>
          <p:cNvPr id="18" name="Freeform 18"/>
          <p:cNvSpPr/>
          <p:nvPr/>
        </p:nvSpPr>
        <p:spPr>
          <a:xfrm>
            <a:off x="11470925" y="2156771"/>
            <a:ext cx="5476580" cy="2587684"/>
          </a:xfrm>
          <a:custGeom>
            <a:avLst/>
            <a:gdLst/>
            <a:ahLst/>
            <a:cxnLst/>
            <a:rect l="l" t="t" r="r" b="b"/>
            <a:pathLst>
              <a:path w="5476580" h="2587684">
                <a:moveTo>
                  <a:pt x="0" y="0"/>
                </a:moveTo>
                <a:lnTo>
                  <a:pt x="5476580" y="0"/>
                </a:lnTo>
                <a:lnTo>
                  <a:pt x="5476580" y="2587684"/>
                </a:lnTo>
                <a:lnTo>
                  <a:pt x="0" y="2587684"/>
                </a:lnTo>
                <a:lnTo>
                  <a:pt x="0" y="0"/>
                </a:lnTo>
                <a:close/>
              </a:path>
            </a:pathLst>
          </a:custGeom>
          <a:blipFill>
            <a:blip r:embed="rId12"/>
            <a:stretch>
              <a:fillRect/>
            </a:stretch>
          </a:blipFill>
        </p:spPr>
        <p:txBody>
          <a:bodyPr/>
          <a:lstStyle/>
          <a:p>
            <a:endParaRPr lang="en-AU"/>
          </a:p>
        </p:txBody>
      </p:sp>
      <p:sp>
        <p:nvSpPr>
          <p:cNvPr id="19" name="Freeform 19"/>
          <p:cNvSpPr/>
          <p:nvPr/>
        </p:nvSpPr>
        <p:spPr>
          <a:xfrm>
            <a:off x="8383553" y="2156771"/>
            <a:ext cx="3087373" cy="3799205"/>
          </a:xfrm>
          <a:custGeom>
            <a:avLst/>
            <a:gdLst/>
            <a:ahLst/>
            <a:cxnLst/>
            <a:rect l="l" t="t" r="r" b="b"/>
            <a:pathLst>
              <a:path w="3087373" h="3799205">
                <a:moveTo>
                  <a:pt x="0" y="0"/>
                </a:moveTo>
                <a:lnTo>
                  <a:pt x="3087372" y="0"/>
                </a:lnTo>
                <a:lnTo>
                  <a:pt x="3087372" y="3799205"/>
                </a:lnTo>
                <a:lnTo>
                  <a:pt x="0" y="3799205"/>
                </a:lnTo>
                <a:lnTo>
                  <a:pt x="0" y="0"/>
                </a:lnTo>
                <a:close/>
              </a:path>
            </a:pathLst>
          </a:custGeom>
          <a:blipFill>
            <a:blip r:embed="rId13"/>
            <a:stretch>
              <a:fillRect l="-59516" r="-59516"/>
            </a:stretch>
          </a:blipFill>
        </p:spPr>
        <p:txBody>
          <a:bodyPr/>
          <a:lstStyle/>
          <a:p>
            <a:endParaRPr lang="en-AU"/>
          </a:p>
        </p:txBody>
      </p:sp>
      <p:sp>
        <p:nvSpPr>
          <p:cNvPr id="20" name="Freeform 20"/>
          <p:cNvSpPr/>
          <p:nvPr/>
        </p:nvSpPr>
        <p:spPr>
          <a:xfrm>
            <a:off x="1340495" y="5493420"/>
            <a:ext cx="7043058" cy="3336649"/>
          </a:xfrm>
          <a:custGeom>
            <a:avLst/>
            <a:gdLst/>
            <a:ahLst/>
            <a:cxnLst/>
            <a:rect l="l" t="t" r="r" b="b"/>
            <a:pathLst>
              <a:path w="7043058" h="3336649">
                <a:moveTo>
                  <a:pt x="0" y="0"/>
                </a:moveTo>
                <a:lnTo>
                  <a:pt x="7043058" y="0"/>
                </a:lnTo>
                <a:lnTo>
                  <a:pt x="7043058" y="3336648"/>
                </a:lnTo>
                <a:lnTo>
                  <a:pt x="0" y="3336648"/>
                </a:lnTo>
                <a:lnTo>
                  <a:pt x="0" y="0"/>
                </a:lnTo>
                <a:close/>
              </a:path>
            </a:pathLst>
          </a:custGeom>
          <a:blipFill>
            <a:blip r:embed="rId14"/>
            <a:stretch>
              <a:fillRect/>
            </a:stretch>
          </a:blipFill>
        </p:spPr>
        <p:txBody>
          <a:bodyPr/>
          <a:lstStyle/>
          <a:p>
            <a:endParaRPr lang="en-AU"/>
          </a:p>
        </p:txBody>
      </p:sp>
      <p:sp>
        <p:nvSpPr>
          <p:cNvPr id="21" name="Freeform 21"/>
          <p:cNvSpPr/>
          <p:nvPr/>
        </p:nvSpPr>
        <p:spPr>
          <a:xfrm>
            <a:off x="8383553" y="6222449"/>
            <a:ext cx="4818239" cy="2282641"/>
          </a:xfrm>
          <a:custGeom>
            <a:avLst/>
            <a:gdLst/>
            <a:ahLst/>
            <a:cxnLst/>
            <a:rect l="l" t="t" r="r" b="b"/>
            <a:pathLst>
              <a:path w="4818239" h="2282641">
                <a:moveTo>
                  <a:pt x="0" y="0"/>
                </a:moveTo>
                <a:lnTo>
                  <a:pt x="4818239" y="0"/>
                </a:lnTo>
                <a:lnTo>
                  <a:pt x="4818239" y="2282640"/>
                </a:lnTo>
                <a:lnTo>
                  <a:pt x="0" y="2282640"/>
                </a:lnTo>
                <a:lnTo>
                  <a:pt x="0" y="0"/>
                </a:lnTo>
                <a:close/>
              </a:path>
            </a:pathLst>
          </a:custGeom>
          <a:blipFill>
            <a:blip r:embed="rId15"/>
            <a:stretch>
              <a:fillRect/>
            </a:stretch>
          </a:blipFill>
        </p:spPr>
        <p:txBody>
          <a:bodyPr/>
          <a:lstStyle/>
          <a:p>
            <a:endParaRPr lang="en-AU"/>
          </a:p>
        </p:txBody>
      </p:sp>
      <p:sp>
        <p:nvSpPr>
          <p:cNvPr id="22" name="Freeform 22"/>
          <p:cNvSpPr/>
          <p:nvPr/>
        </p:nvSpPr>
        <p:spPr>
          <a:xfrm>
            <a:off x="13201792" y="4869506"/>
            <a:ext cx="1722357" cy="3635583"/>
          </a:xfrm>
          <a:custGeom>
            <a:avLst/>
            <a:gdLst/>
            <a:ahLst/>
            <a:cxnLst/>
            <a:rect l="l" t="t" r="r" b="b"/>
            <a:pathLst>
              <a:path w="1722357" h="3635583">
                <a:moveTo>
                  <a:pt x="0" y="0"/>
                </a:moveTo>
                <a:lnTo>
                  <a:pt x="1722357" y="0"/>
                </a:lnTo>
                <a:lnTo>
                  <a:pt x="1722357" y="3635583"/>
                </a:lnTo>
                <a:lnTo>
                  <a:pt x="0" y="3635583"/>
                </a:lnTo>
                <a:lnTo>
                  <a:pt x="0" y="0"/>
                </a:lnTo>
                <a:close/>
              </a:path>
            </a:pathLst>
          </a:custGeom>
          <a:blipFill>
            <a:blip r:embed="rId16"/>
            <a:stretch>
              <a:fillRect/>
            </a:stretch>
          </a:blipFill>
        </p:spPr>
        <p:txBody>
          <a:bodyPr/>
          <a:lstStyle/>
          <a:p>
            <a:endParaRPr lang="en-AU"/>
          </a:p>
        </p:txBody>
      </p:sp>
      <p:grpSp>
        <p:nvGrpSpPr>
          <p:cNvPr id="23" name="Group 23"/>
          <p:cNvGrpSpPr/>
          <p:nvPr/>
        </p:nvGrpSpPr>
        <p:grpSpPr>
          <a:xfrm>
            <a:off x="-463018" y="8771561"/>
            <a:ext cx="18311953" cy="1762130"/>
            <a:chOff x="0" y="0"/>
            <a:chExt cx="4822901" cy="464100"/>
          </a:xfrm>
        </p:grpSpPr>
        <p:sp>
          <p:nvSpPr>
            <p:cNvPr id="24" name="Freeform 24"/>
            <p:cNvSpPr/>
            <p:nvPr/>
          </p:nvSpPr>
          <p:spPr>
            <a:xfrm>
              <a:off x="0" y="0"/>
              <a:ext cx="4822901" cy="464100"/>
            </a:xfrm>
            <a:custGeom>
              <a:avLst/>
              <a:gdLst/>
              <a:ahLst/>
              <a:cxnLst/>
              <a:rect l="l" t="t" r="r" b="b"/>
              <a:pathLst>
                <a:path w="4822901" h="464100">
                  <a:moveTo>
                    <a:pt x="21562" y="0"/>
                  </a:moveTo>
                  <a:lnTo>
                    <a:pt x="4801339" y="0"/>
                  </a:lnTo>
                  <a:cubicBezTo>
                    <a:pt x="4807058" y="0"/>
                    <a:pt x="4812542" y="2272"/>
                    <a:pt x="4816586" y="6315"/>
                  </a:cubicBezTo>
                  <a:cubicBezTo>
                    <a:pt x="4820630" y="10359"/>
                    <a:pt x="4822901" y="15843"/>
                    <a:pt x="4822901" y="21562"/>
                  </a:cubicBezTo>
                  <a:lnTo>
                    <a:pt x="4822901" y="442538"/>
                  </a:lnTo>
                  <a:cubicBezTo>
                    <a:pt x="4822901" y="448257"/>
                    <a:pt x="4820630" y="453741"/>
                    <a:pt x="4816586" y="457785"/>
                  </a:cubicBezTo>
                  <a:cubicBezTo>
                    <a:pt x="4812542" y="461828"/>
                    <a:pt x="4807058" y="464100"/>
                    <a:pt x="4801339" y="464100"/>
                  </a:cubicBezTo>
                  <a:lnTo>
                    <a:pt x="21562" y="464100"/>
                  </a:lnTo>
                  <a:cubicBezTo>
                    <a:pt x="15843" y="464100"/>
                    <a:pt x="10359" y="461828"/>
                    <a:pt x="6315" y="457785"/>
                  </a:cubicBezTo>
                  <a:cubicBezTo>
                    <a:pt x="2272" y="453741"/>
                    <a:pt x="0" y="448257"/>
                    <a:pt x="0" y="442538"/>
                  </a:cubicBezTo>
                  <a:lnTo>
                    <a:pt x="0" y="21562"/>
                  </a:lnTo>
                  <a:cubicBezTo>
                    <a:pt x="0" y="15843"/>
                    <a:pt x="2272" y="10359"/>
                    <a:pt x="6315" y="6315"/>
                  </a:cubicBezTo>
                  <a:cubicBezTo>
                    <a:pt x="10359" y="2272"/>
                    <a:pt x="15843" y="0"/>
                    <a:pt x="21562" y="0"/>
                  </a:cubicBezTo>
                  <a:close/>
                </a:path>
              </a:pathLst>
            </a:custGeom>
            <a:solidFill>
              <a:srgbClr val="FFFFFF">
                <a:alpha val="56863"/>
              </a:srgbClr>
            </a:solidFill>
          </p:spPr>
          <p:txBody>
            <a:bodyPr/>
            <a:lstStyle/>
            <a:p>
              <a:endParaRPr lang="en-AU"/>
            </a:p>
          </p:txBody>
        </p:sp>
        <p:sp>
          <p:nvSpPr>
            <p:cNvPr id="25" name="TextBox 25"/>
            <p:cNvSpPr txBox="1"/>
            <p:nvPr/>
          </p:nvSpPr>
          <p:spPr>
            <a:xfrm>
              <a:off x="0" y="-38100"/>
              <a:ext cx="4822901" cy="502200"/>
            </a:xfrm>
            <a:prstGeom prst="rect">
              <a:avLst/>
            </a:prstGeom>
          </p:spPr>
          <p:txBody>
            <a:bodyPr lIns="50800" tIns="50800" rIns="50800" bIns="50800" rtlCol="0" anchor="ctr"/>
            <a:lstStyle/>
            <a:p>
              <a:pPr algn="ctr">
                <a:lnSpc>
                  <a:spcPts val="2659"/>
                </a:lnSpc>
                <a:spcBef>
                  <a:spcPct val="0"/>
                </a:spcBef>
              </a:pPr>
              <a:endParaRPr/>
            </a:p>
          </p:txBody>
        </p:sp>
      </p:grpSp>
      <p:sp>
        <p:nvSpPr>
          <p:cNvPr id="26" name="Freeform 26"/>
          <p:cNvSpPr/>
          <p:nvPr/>
        </p:nvSpPr>
        <p:spPr>
          <a:xfrm>
            <a:off x="6495909" y="8868326"/>
            <a:ext cx="1412339" cy="1412339"/>
          </a:xfrm>
          <a:custGeom>
            <a:avLst/>
            <a:gdLst/>
            <a:ahLst/>
            <a:cxnLst/>
            <a:rect l="l" t="t" r="r" b="b"/>
            <a:pathLst>
              <a:path w="1412339" h="1412339">
                <a:moveTo>
                  <a:pt x="0" y="0"/>
                </a:moveTo>
                <a:lnTo>
                  <a:pt x="1412339" y="0"/>
                </a:lnTo>
                <a:lnTo>
                  <a:pt x="1412339" y="1412339"/>
                </a:lnTo>
                <a:lnTo>
                  <a:pt x="0" y="1412339"/>
                </a:lnTo>
                <a:lnTo>
                  <a:pt x="0" y="0"/>
                </a:lnTo>
                <a:close/>
              </a:path>
            </a:pathLst>
          </a:custGeom>
          <a:blipFill>
            <a:blip r:embed="rId17"/>
            <a:stretch>
              <a:fillRect/>
            </a:stretch>
          </a:blipFill>
        </p:spPr>
        <p:txBody>
          <a:bodyPr/>
          <a:lstStyle/>
          <a:p>
            <a:endParaRPr lang="en-AU"/>
          </a:p>
        </p:txBody>
      </p:sp>
      <p:sp>
        <p:nvSpPr>
          <p:cNvPr id="27" name="Freeform 27"/>
          <p:cNvSpPr/>
          <p:nvPr/>
        </p:nvSpPr>
        <p:spPr>
          <a:xfrm>
            <a:off x="5078002" y="8830068"/>
            <a:ext cx="1417907" cy="1417907"/>
          </a:xfrm>
          <a:custGeom>
            <a:avLst/>
            <a:gdLst/>
            <a:ahLst/>
            <a:cxnLst/>
            <a:rect l="l" t="t" r="r" b="b"/>
            <a:pathLst>
              <a:path w="1417907" h="1417907">
                <a:moveTo>
                  <a:pt x="0" y="0"/>
                </a:moveTo>
                <a:lnTo>
                  <a:pt x="1417907" y="0"/>
                </a:lnTo>
                <a:lnTo>
                  <a:pt x="1417907" y="1417907"/>
                </a:lnTo>
                <a:lnTo>
                  <a:pt x="0" y="1417907"/>
                </a:lnTo>
                <a:lnTo>
                  <a:pt x="0" y="0"/>
                </a:lnTo>
                <a:close/>
              </a:path>
            </a:pathLst>
          </a:custGeom>
          <a:blipFill>
            <a:blip r:embed="rId18"/>
            <a:stretch>
              <a:fillRect/>
            </a:stretch>
          </a:blipFill>
        </p:spPr>
        <p:txBody>
          <a:bodyPr/>
          <a:lstStyle/>
          <a:p>
            <a:endParaRPr lang="en-AU"/>
          </a:p>
        </p:txBody>
      </p:sp>
      <p:sp>
        <p:nvSpPr>
          <p:cNvPr id="28" name="Freeform 28"/>
          <p:cNvSpPr/>
          <p:nvPr/>
        </p:nvSpPr>
        <p:spPr>
          <a:xfrm>
            <a:off x="1198839" y="8830068"/>
            <a:ext cx="1417926" cy="1417926"/>
          </a:xfrm>
          <a:custGeom>
            <a:avLst/>
            <a:gdLst/>
            <a:ahLst/>
            <a:cxnLst/>
            <a:rect l="l" t="t" r="r" b="b"/>
            <a:pathLst>
              <a:path w="1417926" h="1417926">
                <a:moveTo>
                  <a:pt x="0" y="0"/>
                </a:moveTo>
                <a:lnTo>
                  <a:pt x="1417926" y="0"/>
                </a:lnTo>
                <a:lnTo>
                  <a:pt x="1417926" y="1417926"/>
                </a:lnTo>
                <a:lnTo>
                  <a:pt x="0" y="1417926"/>
                </a:lnTo>
                <a:lnTo>
                  <a:pt x="0" y="0"/>
                </a:lnTo>
                <a:close/>
              </a:path>
            </a:pathLst>
          </a:custGeom>
          <a:blipFill>
            <a:blip r:embed="rId19"/>
            <a:stretch>
              <a:fillRect/>
            </a:stretch>
          </a:blipFill>
        </p:spPr>
        <p:txBody>
          <a:bodyPr/>
          <a:lstStyle/>
          <a:p>
            <a:endParaRPr lang="en-AU"/>
          </a:p>
        </p:txBody>
      </p:sp>
      <p:sp>
        <p:nvSpPr>
          <p:cNvPr id="29" name="Freeform 29"/>
          <p:cNvSpPr/>
          <p:nvPr/>
        </p:nvSpPr>
        <p:spPr>
          <a:xfrm>
            <a:off x="66675" y="8830107"/>
            <a:ext cx="1417907" cy="1417907"/>
          </a:xfrm>
          <a:custGeom>
            <a:avLst/>
            <a:gdLst/>
            <a:ahLst/>
            <a:cxnLst/>
            <a:rect l="l" t="t" r="r" b="b"/>
            <a:pathLst>
              <a:path w="1417907" h="1417907">
                <a:moveTo>
                  <a:pt x="0" y="0"/>
                </a:moveTo>
                <a:lnTo>
                  <a:pt x="1417907" y="0"/>
                </a:lnTo>
                <a:lnTo>
                  <a:pt x="1417907" y="1417906"/>
                </a:lnTo>
                <a:lnTo>
                  <a:pt x="0" y="1417906"/>
                </a:lnTo>
                <a:lnTo>
                  <a:pt x="0" y="0"/>
                </a:lnTo>
                <a:close/>
              </a:path>
            </a:pathLst>
          </a:custGeom>
          <a:blipFill>
            <a:blip r:embed="rId20"/>
            <a:stretch>
              <a:fillRect/>
            </a:stretch>
          </a:blipFill>
        </p:spPr>
        <p:txBody>
          <a:bodyPr/>
          <a:lstStyle/>
          <a:p>
            <a:endParaRPr lang="en-AU"/>
          </a:p>
        </p:txBody>
      </p:sp>
      <p:sp>
        <p:nvSpPr>
          <p:cNvPr id="30" name="Freeform 30"/>
          <p:cNvSpPr/>
          <p:nvPr/>
        </p:nvSpPr>
        <p:spPr>
          <a:xfrm>
            <a:off x="9163037" y="8868326"/>
            <a:ext cx="1417907" cy="1417907"/>
          </a:xfrm>
          <a:custGeom>
            <a:avLst/>
            <a:gdLst/>
            <a:ahLst/>
            <a:cxnLst/>
            <a:rect l="l" t="t" r="r" b="b"/>
            <a:pathLst>
              <a:path w="1417907" h="1417907">
                <a:moveTo>
                  <a:pt x="0" y="0"/>
                </a:moveTo>
                <a:lnTo>
                  <a:pt x="1417907" y="0"/>
                </a:lnTo>
                <a:lnTo>
                  <a:pt x="1417907" y="1417907"/>
                </a:lnTo>
                <a:lnTo>
                  <a:pt x="0" y="1417907"/>
                </a:lnTo>
                <a:lnTo>
                  <a:pt x="0" y="0"/>
                </a:lnTo>
                <a:close/>
              </a:path>
            </a:pathLst>
          </a:custGeom>
          <a:blipFill>
            <a:blip r:embed="rId21"/>
            <a:stretch>
              <a:fillRect/>
            </a:stretch>
          </a:blipFill>
        </p:spPr>
        <p:txBody>
          <a:bodyPr/>
          <a:lstStyle/>
          <a:p>
            <a:endParaRPr lang="en-AU"/>
          </a:p>
        </p:txBody>
      </p:sp>
      <p:sp>
        <p:nvSpPr>
          <p:cNvPr id="31" name="Freeform 31"/>
          <p:cNvSpPr/>
          <p:nvPr/>
        </p:nvSpPr>
        <p:spPr>
          <a:xfrm>
            <a:off x="2348874" y="8830087"/>
            <a:ext cx="1417907" cy="1417907"/>
          </a:xfrm>
          <a:custGeom>
            <a:avLst/>
            <a:gdLst/>
            <a:ahLst/>
            <a:cxnLst/>
            <a:rect l="l" t="t" r="r" b="b"/>
            <a:pathLst>
              <a:path w="1417907" h="1417907">
                <a:moveTo>
                  <a:pt x="0" y="0"/>
                </a:moveTo>
                <a:lnTo>
                  <a:pt x="1417907" y="0"/>
                </a:lnTo>
                <a:lnTo>
                  <a:pt x="1417907" y="1417907"/>
                </a:lnTo>
                <a:lnTo>
                  <a:pt x="0" y="1417907"/>
                </a:lnTo>
                <a:lnTo>
                  <a:pt x="0" y="0"/>
                </a:lnTo>
                <a:close/>
              </a:path>
            </a:pathLst>
          </a:custGeom>
          <a:blipFill>
            <a:blip r:embed="rId22"/>
            <a:stretch>
              <a:fillRect/>
            </a:stretch>
          </a:blipFill>
        </p:spPr>
        <p:txBody>
          <a:bodyPr/>
          <a:lstStyle/>
          <a:p>
            <a:endParaRPr lang="en-AU"/>
          </a:p>
        </p:txBody>
      </p:sp>
      <p:sp>
        <p:nvSpPr>
          <p:cNvPr id="32" name="Freeform 32"/>
          <p:cNvSpPr/>
          <p:nvPr/>
        </p:nvSpPr>
        <p:spPr>
          <a:xfrm>
            <a:off x="7745130" y="8830068"/>
            <a:ext cx="1417907" cy="1417907"/>
          </a:xfrm>
          <a:custGeom>
            <a:avLst/>
            <a:gdLst/>
            <a:ahLst/>
            <a:cxnLst/>
            <a:rect l="l" t="t" r="r" b="b"/>
            <a:pathLst>
              <a:path w="1417907" h="1417907">
                <a:moveTo>
                  <a:pt x="0" y="0"/>
                </a:moveTo>
                <a:lnTo>
                  <a:pt x="1417907" y="0"/>
                </a:lnTo>
                <a:lnTo>
                  <a:pt x="1417907" y="1417907"/>
                </a:lnTo>
                <a:lnTo>
                  <a:pt x="0" y="1417907"/>
                </a:lnTo>
                <a:lnTo>
                  <a:pt x="0" y="0"/>
                </a:lnTo>
                <a:close/>
              </a:path>
            </a:pathLst>
          </a:custGeom>
          <a:blipFill>
            <a:blip r:embed="rId23"/>
            <a:stretch>
              <a:fillRect/>
            </a:stretch>
          </a:blipFill>
        </p:spPr>
        <p:txBody>
          <a:bodyPr/>
          <a:lstStyle/>
          <a:p>
            <a:endParaRPr lang="en-AU"/>
          </a:p>
        </p:txBody>
      </p:sp>
      <p:sp>
        <p:nvSpPr>
          <p:cNvPr id="33" name="Freeform 33"/>
          <p:cNvSpPr/>
          <p:nvPr/>
        </p:nvSpPr>
        <p:spPr>
          <a:xfrm>
            <a:off x="3766781" y="8868326"/>
            <a:ext cx="1617094" cy="1665365"/>
          </a:xfrm>
          <a:custGeom>
            <a:avLst/>
            <a:gdLst/>
            <a:ahLst/>
            <a:cxnLst/>
            <a:rect l="l" t="t" r="r" b="b"/>
            <a:pathLst>
              <a:path w="1617094" h="1665365">
                <a:moveTo>
                  <a:pt x="0" y="0"/>
                </a:moveTo>
                <a:lnTo>
                  <a:pt x="1617094" y="0"/>
                </a:lnTo>
                <a:lnTo>
                  <a:pt x="1617094" y="1665365"/>
                </a:lnTo>
                <a:lnTo>
                  <a:pt x="0" y="1665365"/>
                </a:lnTo>
                <a:lnTo>
                  <a:pt x="0" y="0"/>
                </a:lnTo>
                <a:close/>
              </a:path>
            </a:pathLst>
          </a:custGeom>
          <a:blipFill>
            <a:blip r:embed="rId24"/>
            <a:stretch>
              <a:fillRect/>
            </a:stretch>
          </a:blipFill>
        </p:spPr>
        <p:txBody>
          <a:bodyPr/>
          <a:lstStyle/>
          <a:p>
            <a:endParaRPr lang="en-AU"/>
          </a:p>
        </p:txBody>
      </p:sp>
      <p:sp>
        <p:nvSpPr>
          <p:cNvPr id="34" name="TextBox 34"/>
          <p:cNvSpPr txBox="1"/>
          <p:nvPr/>
        </p:nvSpPr>
        <p:spPr>
          <a:xfrm>
            <a:off x="375653" y="-118326"/>
            <a:ext cx="13652851" cy="2017922"/>
          </a:xfrm>
          <a:prstGeom prst="rect">
            <a:avLst/>
          </a:prstGeom>
        </p:spPr>
        <p:txBody>
          <a:bodyPr lIns="0" tIns="0" rIns="0" bIns="0" rtlCol="0" anchor="t">
            <a:spAutoFit/>
          </a:bodyPr>
          <a:lstStyle/>
          <a:p>
            <a:pPr algn="r">
              <a:lnSpc>
                <a:spcPts val="16446"/>
              </a:lnSpc>
            </a:pPr>
            <a:r>
              <a:rPr lang="en-US" sz="11747">
                <a:solidFill>
                  <a:srgbClr val="000000"/>
                </a:solidFill>
                <a:latin typeface="Norwester"/>
                <a:ea typeface="Norwester"/>
                <a:cs typeface="Norwester"/>
                <a:sym typeface="Norwester"/>
              </a:rPr>
              <a:t>Thanks for listening!</a:t>
            </a:r>
          </a:p>
        </p:txBody>
      </p:sp>
      <p:sp>
        <p:nvSpPr>
          <p:cNvPr id="35" name="TextBox 35"/>
          <p:cNvSpPr txBox="1"/>
          <p:nvPr/>
        </p:nvSpPr>
        <p:spPr>
          <a:xfrm>
            <a:off x="11114665" y="8921596"/>
            <a:ext cx="6549370" cy="1326379"/>
          </a:xfrm>
          <a:prstGeom prst="rect">
            <a:avLst/>
          </a:prstGeom>
        </p:spPr>
        <p:txBody>
          <a:bodyPr lIns="0" tIns="0" rIns="0" bIns="0" rtlCol="0" anchor="t">
            <a:spAutoFit/>
          </a:bodyPr>
          <a:lstStyle/>
          <a:p>
            <a:pPr algn="r">
              <a:lnSpc>
                <a:spcPts val="10641"/>
              </a:lnSpc>
            </a:pPr>
            <a:r>
              <a:rPr lang="en-US" sz="7601" b="1">
                <a:solidFill>
                  <a:srgbClr val="000000"/>
                </a:solidFill>
                <a:latin typeface="DejaVu Serif Bold"/>
                <a:ea typeface="DejaVu Serif Bold"/>
                <a:cs typeface="DejaVu Serif Bold"/>
                <a:sym typeface="DejaVu Serif Bold"/>
              </a:rPr>
              <a:t>Lebob 2025</a:t>
            </a:r>
          </a:p>
        </p:txBody>
      </p:sp>
    </p:spTree>
  </p:cSld>
  <p:clrMapOvr>
    <a:masterClrMapping/>
  </p:clrMapOvr>
  <p:transition>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6"/>
            <a:stretch>
              <a:fillRect l="-38996" r="-38996"/>
            </a:stretch>
          </a:blipFill>
        </p:spPr>
        <p:txBody>
          <a:bodyPr/>
          <a:lstStyle/>
          <a:p>
            <a:endParaRPr lang="en-AU"/>
          </a:p>
        </p:txBody>
      </p:sp>
      <p:sp>
        <p:nvSpPr>
          <p:cNvPr id="3" name="Freeform 3"/>
          <p:cNvSpPr/>
          <p:nvPr/>
        </p:nvSpPr>
        <p:spPr>
          <a:xfrm>
            <a:off x="-1355143"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7">
              <a:alphaModFix amt="55000"/>
              <a:extLst>
                <a:ext uri="{96DAC541-7B7A-43D3-8B79-37D633B846F1}">
                  <asvg:svgBlip xmlns:asvg="http://schemas.microsoft.com/office/drawing/2016/SVG/main" r:embed="rId8"/>
                </a:ext>
              </a:extLst>
            </a:blip>
            <a:stretch>
              <a:fillRect/>
            </a:stretch>
          </a:blipFill>
        </p:spPr>
        <p:txBody>
          <a:bodyPr/>
          <a:lstStyle/>
          <a:p>
            <a:endParaRPr lang="en-AU"/>
          </a:p>
        </p:txBody>
      </p:sp>
      <p:sp>
        <p:nvSpPr>
          <p:cNvPr id="4" name="Freeform 4"/>
          <p:cNvSpPr/>
          <p:nvPr/>
        </p:nvSpPr>
        <p:spPr>
          <a:xfrm>
            <a:off x="3814483" y="4572695"/>
            <a:ext cx="4286178" cy="5938030"/>
          </a:xfrm>
          <a:custGeom>
            <a:avLst/>
            <a:gdLst/>
            <a:ahLst/>
            <a:cxnLst/>
            <a:rect l="l" t="t" r="r" b="b"/>
            <a:pathLst>
              <a:path w="4286178" h="5938030">
                <a:moveTo>
                  <a:pt x="0" y="0"/>
                </a:moveTo>
                <a:lnTo>
                  <a:pt x="4286178" y="0"/>
                </a:lnTo>
                <a:lnTo>
                  <a:pt x="4286178" y="5938030"/>
                </a:lnTo>
                <a:lnTo>
                  <a:pt x="0" y="5938030"/>
                </a:lnTo>
                <a:lnTo>
                  <a:pt x="0" y="0"/>
                </a:lnTo>
                <a:close/>
              </a:path>
            </a:pathLst>
          </a:custGeom>
          <a:blipFill>
            <a:blip r:embed="rId9">
              <a:alphaModFix amt="65999"/>
              <a:extLst>
                <a:ext uri="{96DAC541-7B7A-43D3-8B79-37D633B846F1}">
                  <asvg:svgBlip xmlns:asvg="http://schemas.microsoft.com/office/drawing/2016/SVG/main" r:embed="rId10"/>
                </a:ext>
              </a:extLst>
            </a:blip>
            <a:stretch>
              <a:fillRect/>
            </a:stretch>
          </a:blipFill>
        </p:spPr>
        <p:txBody>
          <a:bodyPr/>
          <a:lstStyle/>
          <a:p>
            <a:endParaRPr lang="en-AU"/>
          </a:p>
        </p:txBody>
      </p:sp>
      <p:sp>
        <p:nvSpPr>
          <p:cNvPr id="5" name="Freeform 5"/>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11">
              <a:alphaModFix amt="53000"/>
              <a:extLst>
                <a:ext uri="{96DAC541-7B7A-43D3-8B79-37D633B846F1}">
                  <asvg:svgBlip xmlns:asvg="http://schemas.microsoft.com/office/drawing/2016/SVG/main" r:embed="rId12"/>
                </a:ext>
              </a:extLst>
            </a:blip>
            <a:stretch>
              <a:fillRect/>
            </a:stretch>
          </a:blipFill>
        </p:spPr>
        <p:txBody>
          <a:bodyPr/>
          <a:lstStyle/>
          <a:p>
            <a:endParaRPr lang="en-AU"/>
          </a:p>
        </p:txBody>
      </p:sp>
      <p:sp>
        <p:nvSpPr>
          <p:cNvPr id="6" name="Freeform 6"/>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AU"/>
          </a:p>
        </p:txBody>
      </p:sp>
      <p:grpSp>
        <p:nvGrpSpPr>
          <p:cNvPr id="7" name="Group 7"/>
          <p:cNvGrpSpPr/>
          <p:nvPr/>
        </p:nvGrpSpPr>
        <p:grpSpPr>
          <a:xfrm>
            <a:off x="-921796" y="4866975"/>
            <a:ext cx="7874356" cy="5970194"/>
            <a:chOff x="0" y="0"/>
            <a:chExt cx="10499142" cy="7960258"/>
          </a:xfrm>
        </p:grpSpPr>
        <p:sp>
          <p:nvSpPr>
            <p:cNvPr id="8" name="Freeform 8"/>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9" name="Freeform 9"/>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AU"/>
            </a:p>
          </p:txBody>
        </p:sp>
        <p:sp>
          <p:nvSpPr>
            <p:cNvPr id="10" name="Freeform 10"/>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AU"/>
            </a:p>
          </p:txBody>
        </p:sp>
      </p:grpSp>
      <p:sp>
        <p:nvSpPr>
          <p:cNvPr id="11" name="Freeform 11"/>
          <p:cNvSpPr/>
          <p:nvPr/>
        </p:nvSpPr>
        <p:spPr>
          <a:xfrm>
            <a:off x="12412975" y="3925751"/>
            <a:ext cx="2641951" cy="2960169"/>
          </a:xfrm>
          <a:custGeom>
            <a:avLst/>
            <a:gdLst/>
            <a:ahLst/>
            <a:cxnLst/>
            <a:rect l="l" t="t" r="r" b="b"/>
            <a:pathLst>
              <a:path w="2641951" h="2960169">
                <a:moveTo>
                  <a:pt x="0" y="0"/>
                </a:moveTo>
                <a:lnTo>
                  <a:pt x="2641951" y="0"/>
                </a:lnTo>
                <a:lnTo>
                  <a:pt x="2641951" y="2960169"/>
                </a:lnTo>
                <a:lnTo>
                  <a:pt x="0" y="2960169"/>
                </a:lnTo>
                <a:lnTo>
                  <a:pt x="0" y="0"/>
                </a:lnTo>
                <a:close/>
              </a:path>
            </a:pathLst>
          </a:custGeom>
          <a:blipFill>
            <a:blip r:embed="rId15">
              <a:alphaModFix amt="61000"/>
              <a:extLst>
                <a:ext uri="{96DAC541-7B7A-43D3-8B79-37D633B846F1}">
                  <asvg:svgBlip xmlns:asvg="http://schemas.microsoft.com/office/drawing/2016/SVG/main" r:embed="rId16"/>
                </a:ext>
              </a:extLst>
            </a:blip>
            <a:stretch>
              <a:fillRect/>
            </a:stretch>
          </a:blipFill>
        </p:spPr>
        <p:txBody>
          <a:bodyPr/>
          <a:lstStyle/>
          <a:p>
            <a:endParaRPr lang="en-AU"/>
          </a:p>
        </p:txBody>
      </p:sp>
      <p:sp>
        <p:nvSpPr>
          <p:cNvPr id="12" name="Freeform 12"/>
          <p:cNvSpPr/>
          <p:nvPr/>
        </p:nvSpPr>
        <p:spPr>
          <a:xfrm>
            <a:off x="13795219" y="6484737"/>
            <a:ext cx="1691678" cy="380015"/>
          </a:xfrm>
          <a:custGeom>
            <a:avLst/>
            <a:gdLst/>
            <a:ahLst/>
            <a:cxnLst/>
            <a:rect l="l" t="t" r="r" b="b"/>
            <a:pathLst>
              <a:path w="1691678" h="380015">
                <a:moveTo>
                  <a:pt x="0" y="0"/>
                </a:moveTo>
                <a:lnTo>
                  <a:pt x="1691678" y="0"/>
                </a:lnTo>
                <a:lnTo>
                  <a:pt x="1691678" y="380014"/>
                </a:lnTo>
                <a:lnTo>
                  <a:pt x="0" y="38001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AU"/>
          </a:p>
        </p:txBody>
      </p:sp>
      <p:sp>
        <p:nvSpPr>
          <p:cNvPr id="13" name="Freeform 13"/>
          <p:cNvSpPr/>
          <p:nvPr/>
        </p:nvSpPr>
        <p:spPr>
          <a:xfrm>
            <a:off x="2042156" y="9191625"/>
            <a:ext cx="1188503" cy="1221825"/>
          </a:xfrm>
          <a:custGeom>
            <a:avLst/>
            <a:gdLst/>
            <a:ahLst/>
            <a:cxnLst/>
            <a:rect l="l" t="t" r="r" b="b"/>
            <a:pathLst>
              <a:path w="1188503" h="1221825">
                <a:moveTo>
                  <a:pt x="0" y="0"/>
                </a:moveTo>
                <a:lnTo>
                  <a:pt x="1188503" y="0"/>
                </a:lnTo>
                <a:lnTo>
                  <a:pt x="1188503" y="1221825"/>
                </a:lnTo>
                <a:lnTo>
                  <a:pt x="0" y="1221825"/>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AU"/>
          </a:p>
        </p:txBody>
      </p:sp>
      <p:sp>
        <p:nvSpPr>
          <p:cNvPr id="14" name="Freeform 14"/>
          <p:cNvSpPr/>
          <p:nvPr/>
        </p:nvSpPr>
        <p:spPr>
          <a:xfrm>
            <a:off x="3296053" y="9545439"/>
            <a:ext cx="718640" cy="741561"/>
          </a:xfrm>
          <a:custGeom>
            <a:avLst/>
            <a:gdLst/>
            <a:ahLst/>
            <a:cxnLst/>
            <a:rect l="l" t="t" r="r" b="b"/>
            <a:pathLst>
              <a:path w="718640" h="741561">
                <a:moveTo>
                  <a:pt x="0" y="0"/>
                </a:moveTo>
                <a:lnTo>
                  <a:pt x="718640" y="0"/>
                </a:lnTo>
                <a:lnTo>
                  <a:pt x="718640" y="741561"/>
                </a:lnTo>
                <a:lnTo>
                  <a:pt x="0" y="741561"/>
                </a:lnTo>
                <a:lnTo>
                  <a:pt x="0" y="0"/>
                </a:lnTo>
                <a:close/>
              </a:path>
            </a:pathLst>
          </a:custGeom>
          <a:blipFill>
            <a:blip r:embed="rId21"/>
            <a:stretch>
              <a:fillRect/>
            </a:stretch>
          </a:blipFill>
        </p:spPr>
        <p:txBody>
          <a:bodyPr/>
          <a:lstStyle/>
          <a:p>
            <a:endParaRPr lang="en-AU"/>
          </a:p>
        </p:txBody>
      </p:sp>
      <p:sp>
        <p:nvSpPr>
          <p:cNvPr id="15" name="Freeform 15"/>
          <p:cNvSpPr/>
          <p:nvPr/>
        </p:nvSpPr>
        <p:spPr>
          <a:xfrm>
            <a:off x="9919335" y="1674495"/>
            <a:ext cx="3469933" cy="7710963"/>
          </a:xfrm>
          <a:custGeom>
            <a:avLst/>
            <a:gdLst/>
            <a:ahLst/>
            <a:cxnLst/>
            <a:rect l="l" t="t" r="r" b="b"/>
            <a:pathLst>
              <a:path w="3469933" h="7710963">
                <a:moveTo>
                  <a:pt x="0" y="0"/>
                </a:moveTo>
                <a:lnTo>
                  <a:pt x="3469933" y="0"/>
                </a:lnTo>
                <a:lnTo>
                  <a:pt x="3469933" y="7710963"/>
                </a:lnTo>
                <a:lnTo>
                  <a:pt x="0" y="7710963"/>
                </a:lnTo>
                <a:lnTo>
                  <a:pt x="0" y="0"/>
                </a:lnTo>
                <a:close/>
              </a:path>
            </a:pathLst>
          </a:custGeom>
          <a:blipFill>
            <a:blip r:embed="rId22"/>
            <a:stretch>
              <a:fillRect/>
            </a:stretch>
          </a:blipFill>
        </p:spPr>
        <p:txBody>
          <a:bodyPr/>
          <a:lstStyle/>
          <a:p>
            <a:endParaRPr lang="en-AU"/>
          </a:p>
        </p:txBody>
      </p:sp>
      <p:sp>
        <p:nvSpPr>
          <p:cNvPr id="16" name="Freeform 16"/>
          <p:cNvSpPr/>
          <p:nvPr/>
        </p:nvSpPr>
        <p:spPr>
          <a:xfrm>
            <a:off x="544760" y="1630200"/>
            <a:ext cx="3469933" cy="7710963"/>
          </a:xfrm>
          <a:custGeom>
            <a:avLst/>
            <a:gdLst/>
            <a:ahLst/>
            <a:cxnLst/>
            <a:rect l="l" t="t" r="r" b="b"/>
            <a:pathLst>
              <a:path w="3469933" h="7710963">
                <a:moveTo>
                  <a:pt x="0" y="0"/>
                </a:moveTo>
                <a:lnTo>
                  <a:pt x="3469933" y="0"/>
                </a:lnTo>
                <a:lnTo>
                  <a:pt x="3469933" y="7710963"/>
                </a:lnTo>
                <a:lnTo>
                  <a:pt x="0" y="7710963"/>
                </a:lnTo>
                <a:lnTo>
                  <a:pt x="0" y="0"/>
                </a:lnTo>
                <a:close/>
              </a:path>
            </a:pathLst>
          </a:custGeom>
          <a:blipFill>
            <a:blip r:embed="rId23"/>
            <a:stretch>
              <a:fillRect/>
            </a:stretch>
          </a:blipFill>
        </p:spPr>
        <p:txBody>
          <a:bodyPr/>
          <a:lstStyle/>
          <a:p>
            <a:endParaRPr lang="en-AU"/>
          </a:p>
        </p:txBody>
      </p:sp>
      <p:grpSp>
        <p:nvGrpSpPr>
          <p:cNvPr id="17" name="Group 17"/>
          <p:cNvGrpSpPr/>
          <p:nvPr/>
        </p:nvGrpSpPr>
        <p:grpSpPr>
          <a:xfrm>
            <a:off x="964882" y="2668905"/>
            <a:ext cx="2245042" cy="1600200"/>
            <a:chOff x="0" y="0"/>
            <a:chExt cx="2993390" cy="2133600"/>
          </a:xfrm>
        </p:grpSpPr>
        <p:sp>
          <p:nvSpPr>
            <p:cNvPr id="18" name="Freeform 18"/>
            <p:cNvSpPr/>
            <p:nvPr/>
          </p:nvSpPr>
          <p:spPr>
            <a:xfrm>
              <a:off x="50201" y="50712"/>
              <a:ext cx="2892554" cy="2032225"/>
            </a:xfrm>
            <a:custGeom>
              <a:avLst/>
              <a:gdLst/>
              <a:ahLst/>
              <a:cxnLst/>
              <a:rect l="l" t="t" r="r" b="b"/>
              <a:pathLst>
                <a:path w="2892554" h="2032225">
                  <a:moveTo>
                    <a:pt x="1867499" y="245198"/>
                  </a:moveTo>
                  <a:cubicBezTo>
                    <a:pt x="1499199" y="196938"/>
                    <a:pt x="1424269" y="193128"/>
                    <a:pt x="1344259" y="198208"/>
                  </a:cubicBezTo>
                  <a:cubicBezTo>
                    <a:pt x="1260439" y="202018"/>
                    <a:pt x="1175349" y="212178"/>
                    <a:pt x="1091529" y="228688"/>
                  </a:cubicBezTo>
                  <a:cubicBezTo>
                    <a:pt x="1006439" y="246468"/>
                    <a:pt x="907379" y="274408"/>
                    <a:pt x="836259" y="301078"/>
                  </a:cubicBezTo>
                  <a:cubicBezTo>
                    <a:pt x="785459" y="320128"/>
                    <a:pt x="746089" y="340448"/>
                    <a:pt x="705449" y="363308"/>
                  </a:cubicBezTo>
                  <a:cubicBezTo>
                    <a:pt x="668619" y="383628"/>
                    <a:pt x="639409" y="403948"/>
                    <a:pt x="603849" y="431888"/>
                  </a:cubicBezTo>
                  <a:cubicBezTo>
                    <a:pt x="559399" y="467448"/>
                    <a:pt x="509869" y="509358"/>
                    <a:pt x="464149" y="562698"/>
                  </a:cubicBezTo>
                  <a:cubicBezTo>
                    <a:pt x="406999" y="626198"/>
                    <a:pt x="335879" y="720178"/>
                    <a:pt x="293969" y="795108"/>
                  </a:cubicBezTo>
                  <a:cubicBezTo>
                    <a:pt x="258409" y="856068"/>
                    <a:pt x="227929" y="910678"/>
                    <a:pt x="216499" y="972908"/>
                  </a:cubicBezTo>
                  <a:cubicBezTo>
                    <a:pt x="205069" y="1035138"/>
                    <a:pt x="212689" y="1115148"/>
                    <a:pt x="225389" y="1168488"/>
                  </a:cubicBezTo>
                  <a:cubicBezTo>
                    <a:pt x="234279" y="1206588"/>
                    <a:pt x="246979" y="1234528"/>
                    <a:pt x="266029" y="1266278"/>
                  </a:cubicBezTo>
                  <a:cubicBezTo>
                    <a:pt x="287619" y="1301838"/>
                    <a:pt x="315559" y="1336128"/>
                    <a:pt x="351119" y="1370418"/>
                  </a:cubicBezTo>
                  <a:cubicBezTo>
                    <a:pt x="396839" y="1413598"/>
                    <a:pt x="456529" y="1463128"/>
                    <a:pt x="521299" y="1497418"/>
                  </a:cubicBezTo>
                  <a:cubicBezTo>
                    <a:pt x="597499" y="1536788"/>
                    <a:pt x="694019" y="1569808"/>
                    <a:pt x="781649" y="1587588"/>
                  </a:cubicBezTo>
                  <a:cubicBezTo>
                    <a:pt x="869279" y="1605368"/>
                    <a:pt x="958179" y="1609178"/>
                    <a:pt x="1047079" y="1605368"/>
                  </a:cubicBezTo>
                  <a:cubicBezTo>
                    <a:pt x="1137249" y="1601558"/>
                    <a:pt x="1228689" y="1587588"/>
                    <a:pt x="1317589" y="1563458"/>
                  </a:cubicBezTo>
                  <a:cubicBezTo>
                    <a:pt x="1407759" y="1538058"/>
                    <a:pt x="1510629" y="1496148"/>
                    <a:pt x="1584289" y="1455508"/>
                  </a:cubicBezTo>
                  <a:cubicBezTo>
                    <a:pt x="1641439" y="1425028"/>
                    <a:pt x="1682079" y="1394548"/>
                    <a:pt x="1726529" y="1356448"/>
                  </a:cubicBezTo>
                  <a:cubicBezTo>
                    <a:pt x="1772249" y="1318348"/>
                    <a:pt x="1820509" y="1270088"/>
                    <a:pt x="1852259" y="1229448"/>
                  </a:cubicBezTo>
                  <a:cubicBezTo>
                    <a:pt x="1877659" y="1200238"/>
                    <a:pt x="1890359" y="1182458"/>
                    <a:pt x="1910679" y="1144358"/>
                  </a:cubicBezTo>
                  <a:cubicBezTo>
                    <a:pt x="1944969" y="1079588"/>
                    <a:pt x="1999579" y="961478"/>
                    <a:pt x="2024979" y="868768"/>
                  </a:cubicBezTo>
                  <a:cubicBezTo>
                    <a:pt x="2049109" y="779868"/>
                    <a:pt x="2057999" y="671918"/>
                    <a:pt x="2063079" y="599528"/>
                  </a:cubicBezTo>
                  <a:cubicBezTo>
                    <a:pt x="2066889" y="552538"/>
                    <a:pt x="2066889" y="519518"/>
                    <a:pt x="2061809" y="480148"/>
                  </a:cubicBezTo>
                  <a:cubicBezTo>
                    <a:pt x="2055459" y="440778"/>
                    <a:pt x="2049109" y="400138"/>
                    <a:pt x="2030059" y="365848"/>
                  </a:cubicBezTo>
                  <a:cubicBezTo>
                    <a:pt x="2011009" y="329018"/>
                    <a:pt x="1977989" y="292188"/>
                    <a:pt x="1946239" y="265518"/>
                  </a:cubicBezTo>
                  <a:cubicBezTo>
                    <a:pt x="1917029" y="241388"/>
                    <a:pt x="1885279" y="224878"/>
                    <a:pt x="1848449" y="208368"/>
                  </a:cubicBezTo>
                  <a:cubicBezTo>
                    <a:pt x="1807809" y="190588"/>
                    <a:pt x="1767169" y="176618"/>
                    <a:pt x="1711289" y="166458"/>
                  </a:cubicBezTo>
                  <a:cubicBezTo>
                    <a:pt x="1627469" y="149948"/>
                    <a:pt x="1489039" y="141058"/>
                    <a:pt x="1388709" y="144868"/>
                  </a:cubicBezTo>
                  <a:cubicBezTo>
                    <a:pt x="1303619" y="148678"/>
                    <a:pt x="1231229" y="161378"/>
                    <a:pt x="1148679" y="181698"/>
                  </a:cubicBezTo>
                  <a:cubicBezTo>
                    <a:pt x="1059779" y="203288"/>
                    <a:pt x="959449" y="238848"/>
                    <a:pt x="875629" y="276948"/>
                  </a:cubicBezTo>
                  <a:cubicBezTo>
                    <a:pt x="799429" y="312508"/>
                    <a:pt x="729579" y="353148"/>
                    <a:pt x="664809" y="401408"/>
                  </a:cubicBezTo>
                  <a:cubicBezTo>
                    <a:pt x="602579" y="448398"/>
                    <a:pt x="549239" y="500468"/>
                    <a:pt x="494629" y="562698"/>
                  </a:cubicBezTo>
                  <a:cubicBezTo>
                    <a:pt x="432399" y="632548"/>
                    <a:pt x="373979" y="713828"/>
                    <a:pt x="320639" y="806538"/>
                  </a:cubicBezTo>
                  <a:cubicBezTo>
                    <a:pt x="258409" y="913218"/>
                    <a:pt x="180939" y="1069428"/>
                    <a:pt x="152999" y="1173568"/>
                  </a:cubicBezTo>
                  <a:cubicBezTo>
                    <a:pt x="133949" y="1244688"/>
                    <a:pt x="128869" y="1310728"/>
                    <a:pt x="136489" y="1362798"/>
                  </a:cubicBezTo>
                  <a:cubicBezTo>
                    <a:pt x="142839" y="1400898"/>
                    <a:pt x="152999" y="1426298"/>
                    <a:pt x="175859" y="1460588"/>
                  </a:cubicBezTo>
                  <a:cubicBezTo>
                    <a:pt x="210149" y="1510118"/>
                    <a:pt x="287619" y="1576158"/>
                    <a:pt x="348579" y="1619338"/>
                  </a:cubicBezTo>
                  <a:cubicBezTo>
                    <a:pt x="404459" y="1658708"/>
                    <a:pt x="467959" y="1685378"/>
                    <a:pt x="523839" y="1712048"/>
                  </a:cubicBezTo>
                  <a:cubicBezTo>
                    <a:pt x="574639" y="1737448"/>
                    <a:pt x="614009" y="1755228"/>
                    <a:pt x="669889" y="1775548"/>
                  </a:cubicBezTo>
                  <a:cubicBezTo>
                    <a:pt x="742279" y="1802218"/>
                    <a:pt x="842609" y="1831428"/>
                    <a:pt x="926429" y="1851748"/>
                  </a:cubicBezTo>
                  <a:cubicBezTo>
                    <a:pt x="1005169" y="1870798"/>
                    <a:pt x="1073749" y="1884768"/>
                    <a:pt x="1158839" y="1894928"/>
                  </a:cubicBezTo>
                  <a:cubicBezTo>
                    <a:pt x="1257899" y="1907628"/>
                    <a:pt x="1362039" y="1916518"/>
                    <a:pt x="1483959" y="1913978"/>
                  </a:cubicBezTo>
                  <a:cubicBezTo>
                    <a:pt x="1643979" y="1910168"/>
                    <a:pt x="1875119" y="1883498"/>
                    <a:pt x="2035139" y="1856828"/>
                  </a:cubicBezTo>
                  <a:cubicBezTo>
                    <a:pt x="2159599" y="1836508"/>
                    <a:pt x="2286599" y="1808568"/>
                    <a:pt x="2366609" y="1781898"/>
                  </a:cubicBezTo>
                  <a:cubicBezTo>
                    <a:pt x="2412329" y="1766658"/>
                    <a:pt x="2441539" y="1753958"/>
                    <a:pt x="2473289" y="1736178"/>
                  </a:cubicBezTo>
                  <a:cubicBezTo>
                    <a:pt x="2502499" y="1719668"/>
                    <a:pt x="2524089" y="1704428"/>
                    <a:pt x="2549489" y="1681568"/>
                  </a:cubicBezTo>
                  <a:cubicBezTo>
                    <a:pt x="2581239" y="1651088"/>
                    <a:pt x="2614259" y="1616798"/>
                    <a:pt x="2642199" y="1565998"/>
                  </a:cubicBezTo>
                  <a:cubicBezTo>
                    <a:pt x="2684109" y="1491068"/>
                    <a:pt x="2727289" y="1353908"/>
                    <a:pt x="2746339" y="1258658"/>
                  </a:cubicBezTo>
                  <a:cubicBezTo>
                    <a:pt x="2762849" y="1179918"/>
                    <a:pt x="2765389" y="1111338"/>
                    <a:pt x="2762849" y="1037678"/>
                  </a:cubicBezTo>
                  <a:cubicBezTo>
                    <a:pt x="2760309" y="964018"/>
                    <a:pt x="2746339" y="876388"/>
                    <a:pt x="2729829" y="815428"/>
                  </a:cubicBezTo>
                  <a:cubicBezTo>
                    <a:pt x="2717129" y="768438"/>
                    <a:pt x="2704429" y="735418"/>
                    <a:pt x="2682839" y="696048"/>
                  </a:cubicBezTo>
                  <a:cubicBezTo>
                    <a:pt x="2657439" y="652868"/>
                    <a:pt x="2618069" y="607148"/>
                    <a:pt x="2583779" y="570318"/>
                  </a:cubicBezTo>
                  <a:cubicBezTo>
                    <a:pt x="2554569" y="538568"/>
                    <a:pt x="2530439" y="515708"/>
                    <a:pt x="2493609" y="487768"/>
                  </a:cubicBezTo>
                  <a:cubicBezTo>
                    <a:pt x="2442809" y="450938"/>
                    <a:pt x="2370419" y="407758"/>
                    <a:pt x="2300569" y="373468"/>
                  </a:cubicBezTo>
                  <a:cubicBezTo>
                    <a:pt x="2224369" y="336638"/>
                    <a:pt x="2131659" y="303618"/>
                    <a:pt x="2050379" y="279488"/>
                  </a:cubicBezTo>
                  <a:cubicBezTo>
                    <a:pt x="1976719" y="256628"/>
                    <a:pt x="1910679" y="237578"/>
                    <a:pt x="1831939" y="227418"/>
                  </a:cubicBezTo>
                  <a:cubicBezTo>
                    <a:pt x="1741769" y="215988"/>
                    <a:pt x="1627469" y="213448"/>
                    <a:pt x="1534759" y="218528"/>
                  </a:cubicBezTo>
                  <a:cubicBezTo>
                    <a:pt x="1454749" y="222338"/>
                    <a:pt x="1378549" y="229958"/>
                    <a:pt x="1309969" y="247738"/>
                  </a:cubicBezTo>
                  <a:cubicBezTo>
                    <a:pt x="1246469" y="264248"/>
                    <a:pt x="1193129" y="287108"/>
                    <a:pt x="1135979" y="313778"/>
                  </a:cubicBezTo>
                  <a:cubicBezTo>
                    <a:pt x="1073749" y="342988"/>
                    <a:pt x="1010249" y="378548"/>
                    <a:pt x="950559" y="420458"/>
                  </a:cubicBezTo>
                  <a:cubicBezTo>
                    <a:pt x="888329" y="463638"/>
                    <a:pt x="827369" y="515708"/>
                    <a:pt x="771489" y="569048"/>
                  </a:cubicBezTo>
                  <a:cubicBezTo>
                    <a:pt x="719419" y="619848"/>
                    <a:pt x="673699" y="671918"/>
                    <a:pt x="625439" y="729068"/>
                  </a:cubicBezTo>
                  <a:cubicBezTo>
                    <a:pt x="574639" y="790028"/>
                    <a:pt x="522569" y="857338"/>
                    <a:pt x="474309" y="925918"/>
                  </a:cubicBezTo>
                  <a:cubicBezTo>
                    <a:pt x="424779" y="994498"/>
                    <a:pt x="377789" y="1111338"/>
                    <a:pt x="333339" y="1141818"/>
                  </a:cubicBezTo>
                  <a:cubicBezTo>
                    <a:pt x="310479" y="1157058"/>
                    <a:pt x="285079" y="1159598"/>
                    <a:pt x="266029" y="1154518"/>
                  </a:cubicBezTo>
                  <a:cubicBezTo>
                    <a:pt x="246979" y="1148168"/>
                    <a:pt x="222849" y="1125308"/>
                    <a:pt x="217769" y="1104988"/>
                  </a:cubicBezTo>
                  <a:cubicBezTo>
                    <a:pt x="211419" y="1085938"/>
                    <a:pt x="220309" y="1054188"/>
                    <a:pt x="230469" y="1037678"/>
                  </a:cubicBezTo>
                  <a:cubicBezTo>
                    <a:pt x="239359" y="1024978"/>
                    <a:pt x="255869" y="1016088"/>
                    <a:pt x="269839" y="1013548"/>
                  </a:cubicBezTo>
                  <a:cubicBezTo>
                    <a:pt x="285079" y="1009738"/>
                    <a:pt x="302859" y="1009738"/>
                    <a:pt x="316829" y="1017358"/>
                  </a:cubicBezTo>
                  <a:cubicBezTo>
                    <a:pt x="333339" y="1026248"/>
                    <a:pt x="356199" y="1051648"/>
                    <a:pt x="360009" y="1070698"/>
                  </a:cubicBezTo>
                  <a:cubicBezTo>
                    <a:pt x="363819" y="1091018"/>
                    <a:pt x="353659" y="1121498"/>
                    <a:pt x="339689" y="1136738"/>
                  </a:cubicBezTo>
                  <a:cubicBezTo>
                    <a:pt x="324449" y="1150708"/>
                    <a:pt x="292699" y="1159598"/>
                    <a:pt x="273649" y="1155788"/>
                  </a:cubicBezTo>
                  <a:cubicBezTo>
                    <a:pt x="253329" y="1151978"/>
                    <a:pt x="227929" y="1131658"/>
                    <a:pt x="220309" y="1112608"/>
                  </a:cubicBezTo>
                  <a:cubicBezTo>
                    <a:pt x="212689" y="1094828"/>
                    <a:pt x="216499" y="1071968"/>
                    <a:pt x="226659" y="1044028"/>
                  </a:cubicBezTo>
                  <a:cubicBezTo>
                    <a:pt x="244439" y="991958"/>
                    <a:pt x="316829" y="905598"/>
                    <a:pt x="366359" y="839558"/>
                  </a:cubicBezTo>
                  <a:cubicBezTo>
                    <a:pt x="415889" y="770978"/>
                    <a:pt x="471769" y="703668"/>
                    <a:pt x="526379" y="640168"/>
                  </a:cubicBezTo>
                  <a:cubicBezTo>
                    <a:pt x="578449" y="579208"/>
                    <a:pt x="629249" y="522058"/>
                    <a:pt x="686399" y="466178"/>
                  </a:cubicBezTo>
                  <a:cubicBezTo>
                    <a:pt x="746089" y="410298"/>
                    <a:pt x="810859" y="354418"/>
                    <a:pt x="878169" y="307428"/>
                  </a:cubicBezTo>
                  <a:cubicBezTo>
                    <a:pt x="942939" y="261708"/>
                    <a:pt x="1014059" y="221068"/>
                    <a:pt x="1083909" y="189318"/>
                  </a:cubicBezTo>
                  <a:cubicBezTo>
                    <a:pt x="1149949" y="158838"/>
                    <a:pt x="1223609" y="134708"/>
                    <a:pt x="1284569" y="118198"/>
                  </a:cubicBezTo>
                  <a:cubicBezTo>
                    <a:pt x="1335369" y="104228"/>
                    <a:pt x="1370929" y="96608"/>
                    <a:pt x="1425539" y="90258"/>
                  </a:cubicBezTo>
                  <a:cubicBezTo>
                    <a:pt x="1496659" y="81368"/>
                    <a:pt x="1599529" y="75018"/>
                    <a:pt x="1676999" y="76288"/>
                  </a:cubicBezTo>
                  <a:cubicBezTo>
                    <a:pt x="1744309" y="77558"/>
                    <a:pt x="1798919" y="83908"/>
                    <a:pt x="1863689" y="94068"/>
                  </a:cubicBezTo>
                  <a:cubicBezTo>
                    <a:pt x="1937349" y="105498"/>
                    <a:pt x="2027519" y="125818"/>
                    <a:pt x="2098639" y="147408"/>
                  </a:cubicBezTo>
                  <a:cubicBezTo>
                    <a:pt x="2159599" y="165188"/>
                    <a:pt x="2206589" y="182968"/>
                    <a:pt x="2266279" y="208368"/>
                  </a:cubicBezTo>
                  <a:cubicBezTo>
                    <a:pt x="2336129" y="237578"/>
                    <a:pt x="2422489" y="274408"/>
                    <a:pt x="2487259" y="313778"/>
                  </a:cubicBezTo>
                  <a:cubicBezTo>
                    <a:pt x="2545679" y="349338"/>
                    <a:pt x="2595209" y="387438"/>
                    <a:pt x="2639659" y="429348"/>
                  </a:cubicBezTo>
                  <a:cubicBezTo>
                    <a:pt x="2680299" y="467448"/>
                    <a:pt x="2713319" y="508088"/>
                    <a:pt x="2745069" y="553808"/>
                  </a:cubicBezTo>
                  <a:cubicBezTo>
                    <a:pt x="2778089" y="602068"/>
                    <a:pt x="2811109" y="649058"/>
                    <a:pt x="2833969" y="713828"/>
                  </a:cubicBezTo>
                  <a:cubicBezTo>
                    <a:pt x="2865719" y="801458"/>
                    <a:pt x="2887309" y="941158"/>
                    <a:pt x="2891119" y="1042758"/>
                  </a:cubicBezTo>
                  <a:cubicBezTo>
                    <a:pt x="2896199" y="1131658"/>
                    <a:pt x="2887309" y="1207858"/>
                    <a:pt x="2872069" y="1291678"/>
                  </a:cubicBezTo>
                  <a:cubicBezTo>
                    <a:pt x="2855559" y="1380578"/>
                    <a:pt x="2828889" y="1484718"/>
                    <a:pt x="2793329" y="1562188"/>
                  </a:cubicBezTo>
                  <a:cubicBezTo>
                    <a:pt x="2764119" y="1626958"/>
                    <a:pt x="2720939" y="1687918"/>
                    <a:pt x="2685379" y="1727288"/>
                  </a:cubicBezTo>
                  <a:cubicBezTo>
                    <a:pt x="2662519" y="1752688"/>
                    <a:pt x="2643469" y="1765388"/>
                    <a:pt x="2618069" y="1783168"/>
                  </a:cubicBezTo>
                  <a:cubicBezTo>
                    <a:pt x="2588859" y="1804758"/>
                    <a:pt x="2562189" y="1826348"/>
                    <a:pt x="2520279" y="1846668"/>
                  </a:cubicBezTo>
                  <a:cubicBezTo>
                    <a:pt x="2455509" y="1877148"/>
                    <a:pt x="2362799" y="1906358"/>
                    <a:pt x="2265009" y="1930488"/>
                  </a:cubicBezTo>
                  <a:cubicBezTo>
                    <a:pt x="2139279" y="1960968"/>
                    <a:pt x="1964019" y="1988908"/>
                    <a:pt x="1825589" y="2006688"/>
                  </a:cubicBezTo>
                  <a:cubicBezTo>
                    <a:pt x="1703669" y="2020658"/>
                    <a:pt x="1593179" y="2030818"/>
                    <a:pt x="1477609" y="2032088"/>
                  </a:cubicBezTo>
                  <a:cubicBezTo>
                    <a:pt x="1363309" y="2033358"/>
                    <a:pt x="1241389" y="2025738"/>
                    <a:pt x="1137249" y="2013038"/>
                  </a:cubicBezTo>
                  <a:cubicBezTo>
                    <a:pt x="1048349" y="2002878"/>
                    <a:pt x="974689" y="1988908"/>
                    <a:pt x="892139" y="1968588"/>
                  </a:cubicBezTo>
                  <a:cubicBezTo>
                    <a:pt x="803239" y="1948268"/>
                    <a:pt x="716879" y="1926678"/>
                    <a:pt x="621629" y="1891118"/>
                  </a:cubicBezTo>
                  <a:cubicBezTo>
                    <a:pt x="508599" y="1849208"/>
                    <a:pt x="362549" y="1790788"/>
                    <a:pt x="263489" y="1722208"/>
                  </a:cubicBezTo>
                  <a:cubicBezTo>
                    <a:pt x="177129" y="1665058"/>
                    <a:pt x="88229" y="1578698"/>
                    <a:pt x="50129" y="1524088"/>
                  </a:cubicBezTo>
                  <a:cubicBezTo>
                    <a:pt x="29809" y="1496148"/>
                    <a:pt x="24729" y="1475828"/>
                    <a:pt x="15839" y="1449158"/>
                  </a:cubicBezTo>
                  <a:cubicBezTo>
                    <a:pt x="8219" y="1421218"/>
                    <a:pt x="1869" y="1397088"/>
                    <a:pt x="599" y="1360258"/>
                  </a:cubicBezTo>
                  <a:cubicBezTo>
                    <a:pt x="-1941" y="1301838"/>
                    <a:pt x="3139" y="1209128"/>
                    <a:pt x="24729" y="1127848"/>
                  </a:cubicBezTo>
                  <a:cubicBezTo>
                    <a:pt x="48859" y="1030058"/>
                    <a:pt x="102199" y="915758"/>
                    <a:pt x="154269" y="816698"/>
                  </a:cubicBezTo>
                  <a:cubicBezTo>
                    <a:pt x="206339" y="717638"/>
                    <a:pt x="271109" y="614768"/>
                    <a:pt x="335879" y="532218"/>
                  </a:cubicBezTo>
                  <a:cubicBezTo>
                    <a:pt x="390489" y="459828"/>
                    <a:pt x="448909" y="398868"/>
                    <a:pt x="509869" y="344258"/>
                  </a:cubicBezTo>
                  <a:cubicBezTo>
                    <a:pt x="564479" y="295998"/>
                    <a:pt x="611469" y="257898"/>
                    <a:pt x="681319" y="218528"/>
                  </a:cubicBezTo>
                  <a:cubicBezTo>
                    <a:pt x="775299" y="165188"/>
                    <a:pt x="931509" y="104228"/>
                    <a:pt x="1034379" y="71208"/>
                  </a:cubicBezTo>
                  <a:cubicBezTo>
                    <a:pt x="1108039" y="48348"/>
                    <a:pt x="1158839" y="38188"/>
                    <a:pt x="1233769" y="26758"/>
                  </a:cubicBezTo>
                  <a:cubicBezTo>
                    <a:pt x="1329019" y="11518"/>
                    <a:pt x="1467449" y="-1182"/>
                    <a:pt x="1560159" y="88"/>
                  </a:cubicBezTo>
                  <a:cubicBezTo>
                    <a:pt x="1631279" y="1358"/>
                    <a:pt x="1685889" y="7708"/>
                    <a:pt x="1746849" y="20408"/>
                  </a:cubicBezTo>
                  <a:cubicBezTo>
                    <a:pt x="1805269" y="31838"/>
                    <a:pt x="1867499" y="50888"/>
                    <a:pt x="1919569" y="75018"/>
                  </a:cubicBezTo>
                  <a:cubicBezTo>
                    <a:pt x="1967829" y="96608"/>
                    <a:pt x="2012279" y="124548"/>
                    <a:pt x="2050379" y="157568"/>
                  </a:cubicBezTo>
                  <a:cubicBezTo>
                    <a:pt x="2087209" y="189318"/>
                    <a:pt x="2120229" y="226148"/>
                    <a:pt x="2144359" y="264248"/>
                  </a:cubicBezTo>
                  <a:cubicBezTo>
                    <a:pt x="2167219" y="301078"/>
                    <a:pt x="2181189" y="340448"/>
                    <a:pt x="2192619" y="383628"/>
                  </a:cubicBezTo>
                  <a:cubicBezTo>
                    <a:pt x="2204049" y="430618"/>
                    <a:pt x="2207859" y="485228"/>
                    <a:pt x="2207859" y="537298"/>
                  </a:cubicBezTo>
                  <a:cubicBezTo>
                    <a:pt x="2207859" y="593178"/>
                    <a:pt x="2200239" y="650328"/>
                    <a:pt x="2192619" y="710018"/>
                  </a:cubicBezTo>
                  <a:cubicBezTo>
                    <a:pt x="2183729" y="776058"/>
                    <a:pt x="2176109" y="842098"/>
                    <a:pt x="2154519" y="917028"/>
                  </a:cubicBezTo>
                  <a:cubicBezTo>
                    <a:pt x="2126579" y="1009738"/>
                    <a:pt x="2077049" y="1135468"/>
                    <a:pt x="2026249" y="1221828"/>
                  </a:cubicBezTo>
                  <a:cubicBezTo>
                    <a:pt x="1983069" y="1295488"/>
                    <a:pt x="1933539" y="1355178"/>
                    <a:pt x="1880199" y="1409788"/>
                  </a:cubicBezTo>
                  <a:cubicBezTo>
                    <a:pt x="1830669" y="1459318"/>
                    <a:pt x="1784949" y="1498688"/>
                    <a:pt x="1720179" y="1540598"/>
                  </a:cubicBezTo>
                  <a:cubicBezTo>
                    <a:pt x="1641439" y="1590128"/>
                    <a:pt x="1524599" y="1646008"/>
                    <a:pt x="1435699" y="1679028"/>
                  </a:cubicBezTo>
                  <a:cubicBezTo>
                    <a:pt x="1362039" y="1705698"/>
                    <a:pt x="1294729" y="1719668"/>
                    <a:pt x="1227419" y="1732368"/>
                  </a:cubicBezTo>
                  <a:cubicBezTo>
                    <a:pt x="1165189" y="1742528"/>
                    <a:pt x="1113119" y="1748878"/>
                    <a:pt x="1044539" y="1750148"/>
                  </a:cubicBezTo>
                  <a:cubicBezTo>
                    <a:pt x="956909" y="1751418"/>
                    <a:pt x="821019" y="1741258"/>
                    <a:pt x="744819" y="1728558"/>
                  </a:cubicBezTo>
                  <a:cubicBezTo>
                    <a:pt x="696559" y="1720938"/>
                    <a:pt x="671159" y="1713318"/>
                    <a:pt x="627979" y="1699348"/>
                  </a:cubicBezTo>
                  <a:cubicBezTo>
                    <a:pt x="572099" y="1681568"/>
                    <a:pt x="495899" y="1654898"/>
                    <a:pt x="437479" y="1623148"/>
                  </a:cubicBezTo>
                  <a:cubicBezTo>
                    <a:pt x="382869" y="1593938"/>
                    <a:pt x="334609" y="1563458"/>
                    <a:pt x="286349" y="1519008"/>
                  </a:cubicBezTo>
                  <a:cubicBezTo>
                    <a:pt x="230469" y="1468208"/>
                    <a:pt x="163159" y="1394548"/>
                    <a:pt x="125059" y="1323428"/>
                  </a:cubicBezTo>
                  <a:cubicBezTo>
                    <a:pt x="89499" y="1257388"/>
                    <a:pt x="66639" y="1179918"/>
                    <a:pt x="60289" y="1110068"/>
                  </a:cubicBezTo>
                  <a:cubicBezTo>
                    <a:pt x="53939" y="1044028"/>
                    <a:pt x="64099" y="979258"/>
                    <a:pt x="81879" y="914488"/>
                  </a:cubicBezTo>
                  <a:cubicBezTo>
                    <a:pt x="102199" y="847178"/>
                    <a:pt x="135219" y="782408"/>
                    <a:pt x="177129" y="712558"/>
                  </a:cubicBezTo>
                  <a:cubicBezTo>
                    <a:pt x="225389" y="630008"/>
                    <a:pt x="300319" y="528408"/>
                    <a:pt x="362549" y="457288"/>
                  </a:cubicBezTo>
                  <a:cubicBezTo>
                    <a:pt x="413349" y="400138"/>
                    <a:pt x="465419" y="351878"/>
                    <a:pt x="516219" y="312508"/>
                  </a:cubicBezTo>
                  <a:cubicBezTo>
                    <a:pt x="559399" y="279488"/>
                    <a:pt x="597499" y="255358"/>
                    <a:pt x="641949" y="231228"/>
                  </a:cubicBezTo>
                  <a:cubicBezTo>
                    <a:pt x="690209" y="205828"/>
                    <a:pt x="739739" y="182968"/>
                    <a:pt x="794349" y="162648"/>
                  </a:cubicBezTo>
                  <a:cubicBezTo>
                    <a:pt x="852769" y="141058"/>
                    <a:pt x="917539" y="123278"/>
                    <a:pt x="981039" y="106768"/>
                  </a:cubicBezTo>
                  <a:cubicBezTo>
                    <a:pt x="1045809" y="90258"/>
                    <a:pt x="1115659" y="73748"/>
                    <a:pt x="1179159" y="64858"/>
                  </a:cubicBezTo>
                  <a:cubicBezTo>
                    <a:pt x="1236309" y="57238"/>
                    <a:pt x="1276949" y="52158"/>
                    <a:pt x="1344259" y="52158"/>
                  </a:cubicBezTo>
                  <a:cubicBezTo>
                    <a:pt x="1454749" y="52158"/>
                    <a:pt x="1675729" y="66128"/>
                    <a:pt x="1778599" y="80098"/>
                  </a:cubicBezTo>
                  <a:cubicBezTo>
                    <a:pt x="1835749" y="86448"/>
                    <a:pt x="1882739" y="88988"/>
                    <a:pt x="1911949" y="105498"/>
                  </a:cubicBezTo>
                  <a:cubicBezTo>
                    <a:pt x="1929729" y="114388"/>
                    <a:pt x="1942429" y="127088"/>
                    <a:pt x="1948779" y="142328"/>
                  </a:cubicBezTo>
                  <a:cubicBezTo>
                    <a:pt x="1955129" y="161378"/>
                    <a:pt x="1951319" y="194398"/>
                    <a:pt x="1943699" y="210908"/>
                  </a:cubicBezTo>
                  <a:cubicBezTo>
                    <a:pt x="1938619" y="222338"/>
                    <a:pt x="1929729" y="229958"/>
                    <a:pt x="1918299" y="236308"/>
                  </a:cubicBezTo>
                  <a:cubicBezTo>
                    <a:pt x="1905599" y="242658"/>
                    <a:pt x="1867499" y="245198"/>
                    <a:pt x="1867499" y="245198"/>
                  </a:cubicBezTo>
                </a:path>
              </a:pathLst>
            </a:custGeom>
            <a:solidFill>
              <a:srgbClr val="E7191F"/>
            </a:solidFill>
            <a:ln cap="sq">
              <a:noFill/>
              <a:prstDash val="solid"/>
              <a:miter/>
            </a:ln>
          </p:spPr>
          <p:txBody>
            <a:bodyPr/>
            <a:lstStyle/>
            <a:p>
              <a:endParaRPr lang="en-AU"/>
            </a:p>
          </p:txBody>
        </p:sp>
      </p:grpSp>
      <p:grpSp>
        <p:nvGrpSpPr>
          <p:cNvPr id="19" name="Group 19"/>
          <p:cNvGrpSpPr/>
          <p:nvPr/>
        </p:nvGrpSpPr>
        <p:grpSpPr>
          <a:xfrm>
            <a:off x="2397442" y="1169670"/>
            <a:ext cx="1062038" cy="1659255"/>
            <a:chOff x="0" y="0"/>
            <a:chExt cx="1416050" cy="2212340"/>
          </a:xfrm>
        </p:grpSpPr>
        <p:sp>
          <p:nvSpPr>
            <p:cNvPr id="20" name="Freeform 20"/>
            <p:cNvSpPr/>
            <p:nvPr/>
          </p:nvSpPr>
          <p:spPr>
            <a:xfrm>
              <a:off x="46673" y="49050"/>
              <a:ext cx="1318962" cy="2111252"/>
            </a:xfrm>
            <a:custGeom>
              <a:avLst/>
              <a:gdLst/>
              <a:ahLst/>
              <a:cxnLst/>
              <a:rect l="l" t="t" r="r" b="b"/>
              <a:pathLst>
                <a:path w="1318962" h="2111252">
                  <a:moveTo>
                    <a:pt x="1309687" y="112240"/>
                  </a:moveTo>
                  <a:cubicBezTo>
                    <a:pt x="931227" y="665960"/>
                    <a:pt x="645477" y="1093950"/>
                    <a:pt x="481647" y="1383510"/>
                  </a:cubicBezTo>
                  <a:cubicBezTo>
                    <a:pt x="352107" y="1613380"/>
                    <a:pt x="236537" y="2008350"/>
                    <a:pt x="165417" y="2022320"/>
                  </a:cubicBezTo>
                  <a:cubicBezTo>
                    <a:pt x="141287" y="2027400"/>
                    <a:pt x="106997" y="1989300"/>
                    <a:pt x="104457" y="1968980"/>
                  </a:cubicBezTo>
                  <a:cubicBezTo>
                    <a:pt x="101917" y="1947390"/>
                    <a:pt x="131127" y="1921990"/>
                    <a:pt x="162877" y="1894050"/>
                  </a:cubicBezTo>
                  <a:cubicBezTo>
                    <a:pt x="227647" y="1835630"/>
                    <a:pt x="376237" y="1754350"/>
                    <a:pt x="514667" y="1678150"/>
                  </a:cubicBezTo>
                  <a:cubicBezTo>
                    <a:pt x="705167" y="1575280"/>
                    <a:pt x="1110297" y="1370810"/>
                    <a:pt x="1203007" y="1344140"/>
                  </a:cubicBezTo>
                  <a:cubicBezTo>
                    <a:pt x="1224597" y="1337790"/>
                    <a:pt x="1232217" y="1336520"/>
                    <a:pt x="1246187" y="1339060"/>
                  </a:cubicBezTo>
                  <a:cubicBezTo>
                    <a:pt x="1258887" y="1342870"/>
                    <a:pt x="1274127" y="1351760"/>
                    <a:pt x="1283017" y="1361920"/>
                  </a:cubicBezTo>
                  <a:cubicBezTo>
                    <a:pt x="1291907" y="1372080"/>
                    <a:pt x="1298257" y="1387320"/>
                    <a:pt x="1298257" y="1401290"/>
                  </a:cubicBezTo>
                  <a:cubicBezTo>
                    <a:pt x="1299527" y="1415260"/>
                    <a:pt x="1296987" y="1431770"/>
                    <a:pt x="1288097" y="1443200"/>
                  </a:cubicBezTo>
                  <a:cubicBezTo>
                    <a:pt x="1276667" y="1455900"/>
                    <a:pt x="1249997" y="1471140"/>
                    <a:pt x="1232217" y="1472410"/>
                  </a:cubicBezTo>
                  <a:cubicBezTo>
                    <a:pt x="1218247" y="1473680"/>
                    <a:pt x="1201737" y="1468600"/>
                    <a:pt x="1191577" y="1458440"/>
                  </a:cubicBezTo>
                  <a:cubicBezTo>
                    <a:pt x="1178877" y="1447010"/>
                    <a:pt x="1163637" y="1420340"/>
                    <a:pt x="1164907" y="1402560"/>
                  </a:cubicBezTo>
                  <a:cubicBezTo>
                    <a:pt x="1166177" y="1383510"/>
                    <a:pt x="1181417" y="1358110"/>
                    <a:pt x="1196657" y="1347950"/>
                  </a:cubicBezTo>
                  <a:cubicBezTo>
                    <a:pt x="1213167" y="1337790"/>
                    <a:pt x="1243647" y="1337790"/>
                    <a:pt x="1260157" y="1344140"/>
                  </a:cubicBezTo>
                  <a:cubicBezTo>
                    <a:pt x="1272857" y="1349220"/>
                    <a:pt x="1284287" y="1361920"/>
                    <a:pt x="1290637" y="1373350"/>
                  </a:cubicBezTo>
                  <a:cubicBezTo>
                    <a:pt x="1296987" y="1386050"/>
                    <a:pt x="1302067" y="1401290"/>
                    <a:pt x="1298257" y="1415260"/>
                  </a:cubicBezTo>
                  <a:cubicBezTo>
                    <a:pt x="1294447" y="1433040"/>
                    <a:pt x="1281747" y="1449550"/>
                    <a:pt x="1260157" y="1466060"/>
                  </a:cubicBezTo>
                  <a:cubicBezTo>
                    <a:pt x="1219517" y="1499080"/>
                    <a:pt x="1124267" y="1520670"/>
                    <a:pt x="1037907" y="1561310"/>
                  </a:cubicBezTo>
                  <a:cubicBezTo>
                    <a:pt x="913447" y="1621000"/>
                    <a:pt x="736917" y="1708630"/>
                    <a:pt x="588327" y="1797530"/>
                  </a:cubicBezTo>
                  <a:cubicBezTo>
                    <a:pt x="429577" y="1891510"/>
                    <a:pt x="220027" y="2108680"/>
                    <a:pt x="115887" y="2111220"/>
                  </a:cubicBezTo>
                  <a:cubicBezTo>
                    <a:pt x="66357" y="2112490"/>
                    <a:pt x="16827" y="2075660"/>
                    <a:pt x="4127" y="2043910"/>
                  </a:cubicBezTo>
                  <a:cubicBezTo>
                    <a:pt x="-8573" y="2015970"/>
                    <a:pt x="10477" y="1985490"/>
                    <a:pt x="28257" y="1937230"/>
                  </a:cubicBezTo>
                  <a:cubicBezTo>
                    <a:pt x="75247" y="1811500"/>
                    <a:pt x="220027" y="1547340"/>
                    <a:pt x="363537" y="1303500"/>
                  </a:cubicBezTo>
                  <a:cubicBezTo>
                    <a:pt x="571817" y="947900"/>
                    <a:pt x="1084897" y="140180"/>
                    <a:pt x="1191577" y="30960"/>
                  </a:cubicBezTo>
                  <a:cubicBezTo>
                    <a:pt x="1211897" y="10640"/>
                    <a:pt x="1218247" y="5560"/>
                    <a:pt x="1233487" y="1750"/>
                  </a:cubicBezTo>
                  <a:cubicBezTo>
                    <a:pt x="1248727" y="-2060"/>
                    <a:pt x="1270317" y="480"/>
                    <a:pt x="1284287" y="8100"/>
                  </a:cubicBezTo>
                  <a:cubicBezTo>
                    <a:pt x="1298257" y="15720"/>
                    <a:pt x="1313497" y="29690"/>
                    <a:pt x="1317307" y="46200"/>
                  </a:cubicBezTo>
                  <a:cubicBezTo>
                    <a:pt x="1323657" y="63980"/>
                    <a:pt x="1309687" y="112240"/>
                    <a:pt x="1309687" y="112240"/>
                  </a:cubicBezTo>
                </a:path>
              </a:pathLst>
            </a:custGeom>
            <a:solidFill>
              <a:srgbClr val="E7191F"/>
            </a:solidFill>
            <a:ln cap="sq">
              <a:noFill/>
              <a:prstDash val="solid"/>
              <a:miter/>
            </a:ln>
          </p:spPr>
          <p:txBody>
            <a:bodyPr/>
            <a:lstStyle/>
            <a:p>
              <a:endParaRPr lang="en-AU"/>
            </a:p>
          </p:txBody>
        </p:sp>
      </p:grpSp>
      <p:grpSp>
        <p:nvGrpSpPr>
          <p:cNvPr id="21" name="Group 21"/>
          <p:cNvGrpSpPr/>
          <p:nvPr/>
        </p:nvGrpSpPr>
        <p:grpSpPr>
          <a:xfrm>
            <a:off x="2079308" y="1774508"/>
            <a:ext cx="252412" cy="1070610"/>
            <a:chOff x="0" y="0"/>
            <a:chExt cx="336550" cy="1427480"/>
          </a:xfrm>
        </p:grpSpPr>
        <p:sp>
          <p:nvSpPr>
            <p:cNvPr id="22" name="Freeform 22"/>
            <p:cNvSpPr/>
            <p:nvPr/>
          </p:nvSpPr>
          <p:spPr>
            <a:xfrm>
              <a:off x="48895" y="50638"/>
              <a:ext cx="248849" cy="1326360"/>
            </a:xfrm>
            <a:custGeom>
              <a:avLst/>
              <a:gdLst/>
              <a:ahLst/>
              <a:cxnLst/>
              <a:rect l="l" t="t" r="r" b="b"/>
              <a:pathLst>
                <a:path w="248849" h="1326360">
                  <a:moveTo>
                    <a:pt x="90805" y="1254922"/>
                  </a:moveTo>
                  <a:cubicBezTo>
                    <a:pt x="65405" y="647862"/>
                    <a:pt x="6985" y="268132"/>
                    <a:pt x="1905" y="144942"/>
                  </a:cubicBezTo>
                  <a:cubicBezTo>
                    <a:pt x="635" y="100492"/>
                    <a:pt x="-3175" y="77632"/>
                    <a:pt x="5715" y="54772"/>
                  </a:cubicBezTo>
                  <a:cubicBezTo>
                    <a:pt x="10795" y="36992"/>
                    <a:pt x="22225" y="23022"/>
                    <a:pt x="34925" y="14132"/>
                  </a:cubicBezTo>
                  <a:cubicBezTo>
                    <a:pt x="47625" y="5242"/>
                    <a:pt x="66675" y="-1108"/>
                    <a:pt x="83185" y="162"/>
                  </a:cubicBezTo>
                  <a:cubicBezTo>
                    <a:pt x="103505" y="2702"/>
                    <a:pt x="135255" y="19212"/>
                    <a:pt x="146685" y="38262"/>
                  </a:cubicBezTo>
                  <a:cubicBezTo>
                    <a:pt x="158115" y="56042"/>
                    <a:pt x="159385" y="91602"/>
                    <a:pt x="150495" y="110652"/>
                  </a:cubicBezTo>
                  <a:cubicBezTo>
                    <a:pt x="141605" y="130972"/>
                    <a:pt x="113665" y="152562"/>
                    <a:pt x="93345" y="156372"/>
                  </a:cubicBezTo>
                  <a:cubicBezTo>
                    <a:pt x="71755" y="160182"/>
                    <a:pt x="38735" y="146212"/>
                    <a:pt x="23495" y="133512"/>
                  </a:cubicBezTo>
                  <a:cubicBezTo>
                    <a:pt x="10795" y="122082"/>
                    <a:pt x="3175" y="104302"/>
                    <a:pt x="1905" y="87792"/>
                  </a:cubicBezTo>
                  <a:cubicBezTo>
                    <a:pt x="-635" y="72552"/>
                    <a:pt x="4445" y="52232"/>
                    <a:pt x="12065" y="39532"/>
                  </a:cubicBezTo>
                  <a:cubicBezTo>
                    <a:pt x="19685" y="25562"/>
                    <a:pt x="34925" y="12862"/>
                    <a:pt x="50165" y="6512"/>
                  </a:cubicBezTo>
                  <a:cubicBezTo>
                    <a:pt x="64135" y="162"/>
                    <a:pt x="84455" y="-2378"/>
                    <a:pt x="99695" y="2702"/>
                  </a:cubicBezTo>
                  <a:cubicBezTo>
                    <a:pt x="118745" y="10322"/>
                    <a:pt x="137795" y="21752"/>
                    <a:pt x="154305" y="53502"/>
                  </a:cubicBezTo>
                  <a:cubicBezTo>
                    <a:pt x="205105" y="157642"/>
                    <a:pt x="221615" y="625002"/>
                    <a:pt x="233045" y="851062"/>
                  </a:cubicBezTo>
                  <a:cubicBezTo>
                    <a:pt x="241935" y="1014892"/>
                    <a:pt x="262255" y="1215552"/>
                    <a:pt x="235585" y="1280322"/>
                  </a:cubicBezTo>
                  <a:cubicBezTo>
                    <a:pt x="226695" y="1303182"/>
                    <a:pt x="211455" y="1312072"/>
                    <a:pt x="197485" y="1318422"/>
                  </a:cubicBezTo>
                  <a:cubicBezTo>
                    <a:pt x="187325" y="1324772"/>
                    <a:pt x="174625" y="1327312"/>
                    <a:pt x="161925" y="1326042"/>
                  </a:cubicBezTo>
                  <a:cubicBezTo>
                    <a:pt x="146685" y="1323502"/>
                    <a:pt x="125095" y="1315882"/>
                    <a:pt x="112395" y="1304452"/>
                  </a:cubicBezTo>
                  <a:cubicBezTo>
                    <a:pt x="100965" y="1293022"/>
                    <a:pt x="90805" y="1254922"/>
                    <a:pt x="90805" y="1254922"/>
                  </a:cubicBezTo>
                </a:path>
              </a:pathLst>
            </a:custGeom>
            <a:solidFill>
              <a:srgbClr val="E7191F"/>
            </a:solidFill>
            <a:ln cap="sq">
              <a:noFill/>
              <a:prstDash val="solid"/>
              <a:miter/>
            </a:ln>
          </p:spPr>
          <p:txBody>
            <a:bodyPr/>
            <a:lstStyle/>
            <a:p>
              <a:endParaRPr lang="en-AU"/>
            </a:p>
          </p:txBody>
        </p:sp>
      </p:grpSp>
      <p:grpSp>
        <p:nvGrpSpPr>
          <p:cNvPr id="23" name="Group 23"/>
          <p:cNvGrpSpPr/>
          <p:nvPr/>
        </p:nvGrpSpPr>
        <p:grpSpPr>
          <a:xfrm>
            <a:off x="1849755" y="1968817"/>
            <a:ext cx="743902" cy="1019175"/>
            <a:chOff x="0" y="0"/>
            <a:chExt cx="991870" cy="1358900"/>
          </a:xfrm>
        </p:grpSpPr>
        <p:sp>
          <p:nvSpPr>
            <p:cNvPr id="24" name="Freeform 24"/>
            <p:cNvSpPr/>
            <p:nvPr/>
          </p:nvSpPr>
          <p:spPr>
            <a:xfrm>
              <a:off x="46831" y="47665"/>
              <a:ext cx="898091" cy="1259341"/>
            </a:xfrm>
            <a:custGeom>
              <a:avLst/>
              <a:gdLst/>
              <a:ahLst/>
              <a:cxnLst/>
              <a:rect l="l" t="t" r="r" b="b"/>
              <a:pathLst>
                <a:path w="898091" h="1259341">
                  <a:moveTo>
                    <a:pt x="133509" y="34885"/>
                  </a:moveTo>
                  <a:cubicBezTo>
                    <a:pt x="542449" y="705445"/>
                    <a:pt x="628809" y="837525"/>
                    <a:pt x="706279" y="939125"/>
                  </a:cubicBezTo>
                  <a:cubicBezTo>
                    <a:pt x="765969" y="1016595"/>
                    <a:pt x="880269" y="1088985"/>
                    <a:pt x="872649" y="1133435"/>
                  </a:cubicBezTo>
                  <a:cubicBezTo>
                    <a:pt x="867569" y="1165185"/>
                    <a:pt x="801529" y="1212175"/>
                    <a:pt x="759619" y="1199475"/>
                  </a:cubicBezTo>
                  <a:cubicBezTo>
                    <a:pt x="656749" y="1170265"/>
                    <a:pt x="476409" y="662265"/>
                    <a:pt x="388779" y="479385"/>
                  </a:cubicBezTo>
                  <a:cubicBezTo>
                    <a:pt x="336709" y="370165"/>
                    <a:pt x="284639" y="267295"/>
                    <a:pt x="271939" y="213955"/>
                  </a:cubicBezTo>
                  <a:cubicBezTo>
                    <a:pt x="266859" y="193635"/>
                    <a:pt x="265589" y="182205"/>
                    <a:pt x="269399" y="168235"/>
                  </a:cubicBezTo>
                  <a:cubicBezTo>
                    <a:pt x="273209" y="154265"/>
                    <a:pt x="282099" y="137755"/>
                    <a:pt x="296069" y="128865"/>
                  </a:cubicBezTo>
                  <a:cubicBezTo>
                    <a:pt x="311309" y="118705"/>
                    <a:pt x="345599" y="113625"/>
                    <a:pt x="363379" y="118705"/>
                  </a:cubicBezTo>
                  <a:cubicBezTo>
                    <a:pt x="378619" y="122515"/>
                    <a:pt x="392589" y="135215"/>
                    <a:pt x="400209" y="146645"/>
                  </a:cubicBezTo>
                  <a:cubicBezTo>
                    <a:pt x="407829" y="159345"/>
                    <a:pt x="414179" y="175855"/>
                    <a:pt x="412909" y="192365"/>
                  </a:cubicBezTo>
                  <a:cubicBezTo>
                    <a:pt x="410369" y="210145"/>
                    <a:pt x="392589" y="239355"/>
                    <a:pt x="377349" y="249515"/>
                  </a:cubicBezTo>
                  <a:cubicBezTo>
                    <a:pt x="364649" y="259675"/>
                    <a:pt x="346869" y="263485"/>
                    <a:pt x="331629" y="259675"/>
                  </a:cubicBezTo>
                  <a:cubicBezTo>
                    <a:pt x="312579" y="255865"/>
                    <a:pt x="285909" y="236815"/>
                    <a:pt x="275749" y="221575"/>
                  </a:cubicBezTo>
                  <a:cubicBezTo>
                    <a:pt x="266859" y="207605"/>
                    <a:pt x="264319" y="191095"/>
                    <a:pt x="268129" y="175855"/>
                  </a:cubicBezTo>
                  <a:cubicBezTo>
                    <a:pt x="271939" y="156805"/>
                    <a:pt x="293529" y="130135"/>
                    <a:pt x="310039" y="121245"/>
                  </a:cubicBezTo>
                  <a:cubicBezTo>
                    <a:pt x="322739" y="113625"/>
                    <a:pt x="340519" y="112355"/>
                    <a:pt x="355759" y="116165"/>
                  </a:cubicBezTo>
                  <a:cubicBezTo>
                    <a:pt x="373539" y="122515"/>
                    <a:pt x="392589" y="140295"/>
                    <a:pt x="407829" y="160615"/>
                  </a:cubicBezTo>
                  <a:cubicBezTo>
                    <a:pt x="428149" y="189825"/>
                    <a:pt x="426879" y="224115"/>
                    <a:pt x="452279" y="279995"/>
                  </a:cubicBezTo>
                  <a:cubicBezTo>
                    <a:pt x="520859" y="433665"/>
                    <a:pt x="839629" y="973415"/>
                    <a:pt x="882809" y="1109305"/>
                  </a:cubicBezTo>
                  <a:cubicBezTo>
                    <a:pt x="895509" y="1149945"/>
                    <a:pt x="903129" y="1167725"/>
                    <a:pt x="894239" y="1193125"/>
                  </a:cubicBezTo>
                  <a:cubicBezTo>
                    <a:pt x="884079" y="1218525"/>
                    <a:pt x="845979" y="1257895"/>
                    <a:pt x="820579" y="1259165"/>
                  </a:cubicBezTo>
                  <a:cubicBezTo>
                    <a:pt x="797719" y="1261705"/>
                    <a:pt x="777399" y="1236305"/>
                    <a:pt x="751999" y="1212175"/>
                  </a:cubicBezTo>
                  <a:cubicBezTo>
                    <a:pt x="707549" y="1171535"/>
                    <a:pt x="655479" y="1096605"/>
                    <a:pt x="594519" y="1014055"/>
                  </a:cubicBezTo>
                  <a:cubicBezTo>
                    <a:pt x="501809" y="889595"/>
                    <a:pt x="355759" y="685125"/>
                    <a:pt x="254159" y="526375"/>
                  </a:cubicBezTo>
                  <a:cubicBezTo>
                    <a:pt x="162719" y="384135"/>
                    <a:pt x="33179" y="192365"/>
                    <a:pt x="7779" y="109815"/>
                  </a:cubicBezTo>
                  <a:cubicBezTo>
                    <a:pt x="-1111" y="79335"/>
                    <a:pt x="-2381" y="60285"/>
                    <a:pt x="3969" y="42505"/>
                  </a:cubicBezTo>
                  <a:cubicBezTo>
                    <a:pt x="10319" y="25995"/>
                    <a:pt x="26829" y="12025"/>
                    <a:pt x="40799" y="5675"/>
                  </a:cubicBezTo>
                  <a:cubicBezTo>
                    <a:pt x="56039" y="-675"/>
                    <a:pt x="77629" y="-1945"/>
                    <a:pt x="92869" y="3135"/>
                  </a:cubicBezTo>
                  <a:cubicBezTo>
                    <a:pt x="108109" y="6945"/>
                    <a:pt x="133509" y="34885"/>
                    <a:pt x="133509" y="34885"/>
                  </a:cubicBezTo>
                </a:path>
              </a:pathLst>
            </a:custGeom>
            <a:solidFill>
              <a:srgbClr val="E7191F"/>
            </a:solidFill>
            <a:ln cap="sq">
              <a:noFill/>
              <a:prstDash val="solid"/>
              <a:miter/>
            </a:ln>
          </p:spPr>
          <p:txBody>
            <a:bodyPr/>
            <a:lstStyle/>
            <a:p>
              <a:endParaRPr lang="en-AU"/>
            </a:p>
          </p:txBody>
        </p:sp>
      </p:grpSp>
      <p:sp>
        <p:nvSpPr>
          <p:cNvPr id="25" name="Freeform 25"/>
          <p:cNvSpPr/>
          <p:nvPr/>
        </p:nvSpPr>
        <p:spPr>
          <a:xfrm>
            <a:off x="12972348" y="5325776"/>
            <a:ext cx="4823615" cy="4523189"/>
          </a:xfrm>
          <a:custGeom>
            <a:avLst/>
            <a:gdLst/>
            <a:ahLst/>
            <a:cxnLst/>
            <a:rect l="l" t="t" r="r" b="b"/>
            <a:pathLst>
              <a:path w="4823615" h="4523189">
                <a:moveTo>
                  <a:pt x="0" y="0"/>
                </a:moveTo>
                <a:lnTo>
                  <a:pt x="4823615" y="0"/>
                </a:lnTo>
                <a:lnTo>
                  <a:pt x="4823615" y="4523188"/>
                </a:lnTo>
                <a:lnTo>
                  <a:pt x="0" y="4523188"/>
                </a:lnTo>
                <a:lnTo>
                  <a:pt x="0" y="0"/>
                </a:lnTo>
                <a:close/>
              </a:path>
            </a:pathLst>
          </a:custGeom>
          <a:blipFill>
            <a:blip r:embed="rId24"/>
            <a:stretch>
              <a:fillRect t="-51624" b="-85357"/>
            </a:stretch>
          </a:blipFill>
        </p:spPr>
        <p:txBody>
          <a:bodyPr/>
          <a:lstStyle/>
          <a:p>
            <a:endParaRPr lang="en-AU"/>
          </a:p>
        </p:txBody>
      </p:sp>
      <p:pic>
        <p:nvPicPr>
          <p:cNvPr id="26" name="Picture 26">
            <a:hlinkClick r:id="" action="ppaction://media"/>
          </p:cNvPr>
          <p:cNvPicPr>
            <a:picLocks noChangeAspect="1"/>
          </p:cNvPicPr>
          <p:nvPr>
            <a:videoFile r:link="rId1"/>
            <p:extLst>
              <p:ext uri="{DAA4B4D4-6D71-4841-9C94-3DE7FCFB9230}">
                <p14:media xmlns:p14="http://schemas.microsoft.com/office/powerpoint/2010/main" r:embed="rId2">
                  <p14:trim end="9139.297"/>
                </p14:media>
              </p:ext>
            </p:extLst>
          </p:nvPr>
        </p:nvPicPr>
        <p:blipFill>
          <a:blip r:embed="rId25"/>
          <a:srcRect/>
          <a:stretch>
            <a:fillRect/>
          </a:stretch>
        </p:blipFill>
        <p:spPr>
          <a:xfrm>
            <a:off x="4399256" y="-256876"/>
            <a:ext cx="4744744" cy="10543876"/>
          </a:xfrm>
          <a:prstGeom prst="rect">
            <a:avLst/>
          </a:prstGeom>
        </p:spPr>
      </p:pic>
      <p:pic>
        <p:nvPicPr>
          <p:cNvPr id="27" name="Picture 2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26"/>
          <a:srcRect/>
          <a:stretch>
            <a:fillRect/>
          </a:stretch>
        </p:blipFill>
        <p:spPr>
          <a:xfrm>
            <a:off x="9852660" y="184990"/>
            <a:ext cx="2890421" cy="2890421"/>
          </a:xfrm>
          <a:prstGeom prst="rect">
            <a:avLst/>
          </a:prstGeom>
        </p:spPr>
      </p:pic>
      <p:sp>
        <p:nvSpPr>
          <p:cNvPr id="28" name="TextBox 28"/>
          <p:cNvSpPr txBox="1"/>
          <p:nvPr/>
        </p:nvSpPr>
        <p:spPr>
          <a:xfrm>
            <a:off x="10434372" y="298377"/>
            <a:ext cx="7439352" cy="4568598"/>
          </a:xfrm>
          <a:prstGeom prst="rect">
            <a:avLst/>
          </a:prstGeom>
        </p:spPr>
        <p:txBody>
          <a:bodyPr lIns="0" tIns="0" rIns="0" bIns="0" rtlCol="0" anchor="t">
            <a:spAutoFit/>
          </a:bodyPr>
          <a:lstStyle/>
          <a:p>
            <a:pPr algn="r">
              <a:lnSpc>
                <a:spcPts val="12087"/>
              </a:lnSpc>
            </a:pPr>
            <a:r>
              <a:rPr lang="en-US" sz="8633" b="1">
                <a:solidFill>
                  <a:srgbClr val="000000"/>
                </a:solidFill>
                <a:latin typeface="DejaVu Serif Bold"/>
                <a:ea typeface="DejaVu Serif Bold"/>
                <a:cs typeface="DejaVu Serif Bold"/>
                <a:sym typeface="DejaVu Serif Bold"/>
              </a:rPr>
              <a:t>THIS IS WHY WE CLASH</a:t>
            </a:r>
          </a:p>
        </p:txBody>
      </p:sp>
      <p:sp>
        <p:nvSpPr>
          <p:cNvPr id="29" name="TextBox 29"/>
          <p:cNvSpPr txBox="1"/>
          <p:nvPr/>
        </p:nvSpPr>
        <p:spPr>
          <a:xfrm>
            <a:off x="3296053" y="422202"/>
            <a:ext cx="414179"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10k</a:t>
            </a:r>
          </a:p>
        </p:txBody>
      </p:sp>
      <p:sp>
        <p:nvSpPr>
          <p:cNvPr id="30" name="TextBox 30"/>
          <p:cNvSpPr txBox="1"/>
          <p:nvPr/>
        </p:nvSpPr>
        <p:spPr>
          <a:xfrm>
            <a:off x="15397826" y="4907130"/>
            <a:ext cx="2246154"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not pay to win guys</a:t>
            </a:r>
          </a:p>
        </p:txBody>
      </p:sp>
    </p:spTree>
  </p:cSld>
  <p:clrMapOvr>
    <a:masterClrMapping/>
  </p:clrMapOvr>
  <p:transition>
    <p:cover/>
  </p:transition>
  <p:timing>
    <p:tnLst>
      <p:par>
        <p:cTn id="1" dur="indefinite" restart="never" nodeType="tmRoot">
          <p:childTnLst>
            <p:video>
              <p:cMediaNode vol="100000">
                <p:cTn id="2" fill="hold" display="0">
                  <p:stCondLst>
                    <p:cond delay="indefinite"/>
                  </p:stCondLst>
                </p:cTn>
                <p:tgtEl>
                  <p:spTgt spid="26"/>
                </p:tgtEl>
              </p:cMediaNode>
            </p:video>
            <p:video>
              <p:cMediaNode vol="0">
                <p:cTn id="3" fill="hold" display="0">
                  <p:stCondLst>
                    <p:cond delay="indefinite"/>
                  </p:stCondLst>
                </p:cTn>
                <p:tgtEl>
                  <p:spTgt spid="2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txBody>
          <a:bodyPr/>
          <a:lstStyle/>
          <a:p>
            <a:endParaRPr lang="en-AU"/>
          </a:p>
        </p:txBody>
      </p:sp>
      <p:sp>
        <p:nvSpPr>
          <p:cNvPr id="13" name="TextBox 13"/>
          <p:cNvSpPr txBox="1"/>
          <p:nvPr/>
        </p:nvSpPr>
        <p:spPr>
          <a:xfrm>
            <a:off x="4023749" y="1071989"/>
            <a:ext cx="10240502" cy="1883371"/>
          </a:xfrm>
          <a:prstGeom prst="rect">
            <a:avLst/>
          </a:prstGeom>
        </p:spPr>
        <p:txBody>
          <a:bodyPr lIns="0" tIns="0" rIns="0" bIns="0" rtlCol="0" anchor="t">
            <a:spAutoFit/>
          </a:bodyPr>
          <a:lstStyle/>
          <a:p>
            <a:pPr algn="ctr">
              <a:lnSpc>
                <a:spcPts val="15367"/>
              </a:lnSpc>
            </a:pPr>
            <a:r>
              <a:rPr lang="en-US" sz="10976">
                <a:solidFill>
                  <a:srgbClr val="000000"/>
                </a:solidFill>
                <a:latin typeface="Norwester"/>
                <a:ea typeface="Norwester"/>
                <a:cs typeface="Norwester"/>
                <a:sym typeface="Norwester"/>
              </a:rPr>
              <a:t>Our Game Plan</a:t>
            </a:r>
          </a:p>
        </p:txBody>
      </p:sp>
      <p:sp>
        <p:nvSpPr>
          <p:cNvPr id="14" name="TextBox 14"/>
          <p:cNvSpPr txBox="1"/>
          <p:nvPr/>
        </p:nvSpPr>
        <p:spPr>
          <a:xfrm>
            <a:off x="1864756" y="3044109"/>
            <a:ext cx="14558488" cy="5568950"/>
          </a:xfrm>
          <a:prstGeom prst="rect">
            <a:avLst/>
          </a:prstGeom>
        </p:spPr>
        <p:txBody>
          <a:bodyPr lIns="0" tIns="0" rIns="0" bIns="0" rtlCol="0" anchor="t">
            <a:spAutoFit/>
          </a:bodyPr>
          <a:lstStyle/>
          <a:p>
            <a:pPr algn="l">
              <a:lnSpc>
                <a:spcPts val="4900"/>
              </a:lnSpc>
            </a:pPr>
            <a:r>
              <a:rPr lang="en-US" sz="3500" b="1">
                <a:solidFill>
                  <a:srgbClr val="000000"/>
                </a:solidFill>
                <a:latin typeface="DejaVu Serif Bold"/>
                <a:ea typeface="DejaVu Serif Bold"/>
                <a:cs typeface="DejaVu Serif Bold"/>
                <a:sym typeface="DejaVu Serif Bold"/>
              </a:rPr>
              <a:t>Consideration</a:t>
            </a:r>
            <a:r>
              <a:rPr lang="en-US" sz="3500">
                <a:solidFill>
                  <a:srgbClr val="000000"/>
                </a:solidFill>
                <a:latin typeface="DejaVu Serif"/>
                <a:ea typeface="DejaVu Serif"/>
                <a:cs typeface="DejaVu Serif"/>
                <a:sym typeface="DejaVu Serif"/>
              </a:rPr>
              <a:t>: Looking at the mission, we thought about ways they could be done as a team.</a:t>
            </a:r>
          </a:p>
          <a:p>
            <a:pPr algn="l">
              <a:lnSpc>
                <a:spcPts val="4900"/>
              </a:lnSpc>
            </a:pPr>
            <a:r>
              <a:rPr lang="en-US" sz="3500" b="1">
                <a:solidFill>
                  <a:srgbClr val="000000"/>
                </a:solidFill>
                <a:latin typeface="DejaVu Serif Bold"/>
                <a:ea typeface="DejaVu Serif Bold"/>
                <a:cs typeface="DejaVu Serif Bold"/>
                <a:sym typeface="DejaVu Serif Bold"/>
              </a:rPr>
              <a:t>Plan</a:t>
            </a:r>
            <a:r>
              <a:rPr lang="en-US" sz="3500">
                <a:solidFill>
                  <a:srgbClr val="000000"/>
                </a:solidFill>
                <a:latin typeface="DejaVu Serif"/>
                <a:ea typeface="DejaVu Serif"/>
                <a:cs typeface="DejaVu Serif"/>
                <a:sym typeface="DejaVu Serif"/>
              </a:rPr>
              <a:t>: During a whole team meeting, we decided what missions we should do. We drew down some routes which we could follow.</a:t>
            </a:r>
          </a:p>
          <a:p>
            <a:pPr algn="l">
              <a:lnSpc>
                <a:spcPts val="4900"/>
              </a:lnSpc>
            </a:pPr>
            <a:r>
              <a:rPr lang="en-US" sz="3500" b="1">
                <a:solidFill>
                  <a:srgbClr val="000000"/>
                </a:solidFill>
                <a:latin typeface="DejaVu Serif Bold"/>
                <a:ea typeface="DejaVu Serif Bold"/>
                <a:cs typeface="DejaVu Serif Bold"/>
                <a:sym typeface="DejaVu Serif Bold"/>
              </a:rPr>
              <a:t>Benefits</a:t>
            </a:r>
            <a:r>
              <a:rPr lang="en-US" sz="3500">
                <a:solidFill>
                  <a:srgbClr val="000000"/>
                </a:solidFill>
                <a:latin typeface="DejaVu Serif"/>
                <a:ea typeface="DejaVu Serif"/>
                <a:cs typeface="DejaVu Serif"/>
                <a:sym typeface="DejaVu Serif"/>
              </a:rPr>
              <a:t>: This optimised designing so we knew what each mechanism should do.</a:t>
            </a:r>
          </a:p>
          <a:p>
            <a:pPr algn="l">
              <a:lnSpc>
                <a:spcPts val="4900"/>
              </a:lnSpc>
            </a:pPr>
            <a:r>
              <a:rPr lang="en-US" sz="3500" b="1">
                <a:solidFill>
                  <a:srgbClr val="000000"/>
                </a:solidFill>
                <a:latin typeface="DejaVu Serif Bold"/>
                <a:ea typeface="DejaVu Serif Bold"/>
                <a:cs typeface="DejaVu Serif Bold"/>
                <a:sym typeface="DejaVu Serif Bold"/>
              </a:rPr>
              <a:t>Action</a:t>
            </a:r>
            <a:r>
              <a:rPr lang="en-US" sz="3500">
                <a:solidFill>
                  <a:srgbClr val="000000"/>
                </a:solidFill>
                <a:latin typeface="DejaVu Serif"/>
                <a:ea typeface="DejaVu Serif"/>
                <a:cs typeface="DejaVu Serif"/>
                <a:sym typeface="DejaVu Serif"/>
              </a:rPr>
              <a:t>: After the planning was finished, we started making the mechanism and coding.</a:t>
            </a:r>
          </a:p>
        </p:txBody>
      </p:sp>
      <p:sp>
        <p:nvSpPr>
          <p:cNvPr id="15" name="Freeform 15"/>
          <p:cNvSpPr/>
          <p:nvPr/>
        </p:nvSpPr>
        <p:spPr>
          <a:xfrm>
            <a:off x="15930844" y="448396"/>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0"/>
            <a:stretch>
              <a:fillRect/>
            </a:stretch>
          </a:blipFill>
        </p:spPr>
        <p:txBody>
          <a:bodyPr/>
          <a:lstStyle/>
          <a:p>
            <a:endParaRPr lang="en-AU"/>
          </a:p>
        </p:txBody>
      </p:sp>
      <p:grpSp>
        <p:nvGrpSpPr>
          <p:cNvPr id="16" name="Group 16"/>
          <p:cNvGrpSpPr/>
          <p:nvPr/>
        </p:nvGrpSpPr>
        <p:grpSpPr>
          <a:xfrm>
            <a:off x="4704836" y="9327230"/>
            <a:ext cx="8878327" cy="670696"/>
            <a:chOff x="0" y="0"/>
            <a:chExt cx="2338325" cy="176644"/>
          </a:xfrm>
        </p:grpSpPr>
        <p:sp>
          <p:nvSpPr>
            <p:cNvPr id="17" name="Freeform 17"/>
            <p:cNvSpPr/>
            <p:nvPr/>
          </p:nvSpPr>
          <p:spPr>
            <a:xfrm>
              <a:off x="0" y="0"/>
              <a:ext cx="2338325" cy="176644"/>
            </a:xfrm>
            <a:custGeom>
              <a:avLst/>
              <a:gdLst/>
              <a:ahLst/>
              <a:cxnLst/>
              <a:rect l="l" t="t" r="r" b="b"/>
              <a:pathLst>
                <a:path w="2338325" h="176644">
                  <a:moveTo>
                    <a:pt x="44472" y="0"/>
                  </a:moveTo>
                  <a:lnTo>
                    <a:pt x="2293853" y="0"/>
                  </a:lnTo>
                  <a:cubicBezTo>
                    <a:pt x="2305648" y="0"/>
                    <a:pt x="2316959" y="4685"/>
                    <a:pt x="2325299" y="13026"/>
                  </a:cubicBezTo>
                  <a:cubicBezTo>
                    <a:pt x="2333640" y="21366"/>
                    <a:pt x="2338325" y="32677"/>
                    <a:pt x="2338325" y="44472"/>
                  </a:cubicBezTo>
                  <a:lnTo>
                    <a:pt x="2338325" y="132172"/>
                  </a:lnTo>
                  <a:cubicBezTo>
                    <a:pt x="2338325" y="143967"/>
                    <a:pt x="2333640" y="155278"/>
                    <a:pt x="2325299" y="163619"/>
                  </a:cubicBezTo>
                  <a:cubicBezTo>
                    <a:pt x="2316959" y="171959"/>
                    <a:pt x="2305648" y="176644"/>
                    <a:pt x="2293853" y="176644"/>
                  </a:cubicBezTo>
                  <a:lnTo>
                    <a:pt x="44472" y="176644"/>
                  </a:lnTo>
                  <a:cubicBezTo>
                    <a:pt x="32677" y="176644"/>
                    <a:pt x="21366" y="171959"/>
                    <a:pt x="13026" y="163619"/>
                  </a:cubicBezTo>
                  <a:cubicBezTo>
                    <a:pt x="4685" y="155278"/>
                    <a:pt x="0" y="143967"/>
                    <a:pt x="0" y="132172"/>
                  </a:cubicBezTo>
                  <a:lnTo>
                    <a:pt x="0" y="44472"/>
                  </a:lnTo>
                  <a:cubicBezTo>
                    <a:pt x="0" y="32677"/>
                    <a:pt x="4685" y="21366"/>
                    <a:pt x="13026" y="13026"/>
                  </a:cubicBezTo>
                  <a:cubicBezTo>
                    <a:pt x="21366" y="4685"/>
                    <a:pt x="32677" y="0"/>
                    <a:pt x="44472"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338325" cy="214744"/>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4887982" y="9321265"/>
            <a:ext cx="851203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5-7 of the Robot Design file</a:t>
            </a:r>
          </a:p>
        </p:txBody>
      </p:sp>
    </p:spTree>
  </p:cSld>
  <p:clrMapOvr>
    <a:masterClrMapping/>
  </p:clrMapOvr>
  <p:transition>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AU"/>
            </a:p>
          </p:txBody>
        </p:sp>
      </p:grpSp>
      <p:grpSp>
        <p:nvGrpSpPr>
          <p:cNvPr id="9" name="Group 9"/>
          <p:cNvGrpSpPr/>
          <p:nvPr/>
        </p:nvGrpSpPr>
        <p:grpSpPr>
          <a:xfrm>
            <a:off x="943897" y="1028700"/>
            <a:ext cx="16400206" cy="8229600"/>
            <a:chOff x="0" y="0"/>
            <a:chExt cx="4319396" cy="2167467"/>
          </a:xfrm>
        </p:grpSpPr>
        <p:sp>
          <p:nvSpPr>
            <p:cNvPr id="10" name="Freeform 10"/>
            <p:cNvSpPr/>
            <p:nvPr/>
          </p:nvSpPr>
          <p:spPr>
            <a:xfrm>
              <a:off x="0" y="0"/>
              <a:ext cx="4319396" cy="2167467"/>
            </a:xfrm>
            <a:custGeom>
              <a:avLst/>
              <a:gdLst/>
              <a:ahLst/>
              <a:cxnLst/>
              <a:rect l="l" t="t" r="r" b="b"/>
              <a:pathLst>
                <a:path w="4319396" h="2167467">
                  <a:moveTo>
                    <a:pt x="24075" y="0"/>
                  </a:moveTo>
                  <a:lnTo>
                    <a:pt x="4295321" y="0"/>
                  </a:lnTo>
                  <a:cubicBezTo>
                    <a:pt x="4301706" y="0"/>
                    <a:pt x="4307830" y="2536"/>
                    <a:pt x="4312345" y="7051"/>
                  </a:cubicBezTo>
                  <a:cubicBezTo>
                    <a:pt x="4316859" y="11566"/>
                    <a:pt x="4319396" y="17690"/>
                    <a:pt x="4319396" y="24075"/>
                  </a:cubicBezTo>
                  <a:lnTo>
                    <a:pt x="4319396" y="2143392"/>
                  </a:lnTo>
                  <a:cubicBezTo>
                    <a:pt x="4319396" y="2149777"/>
                    <a:pt x="4316859" y="2155900"/>
                    <a:pt x="4312345" y="2160415"/>
                  </a:cubicBezTo>
                  <a:cubicBezTo>
                    <a:pt x="4307830" y="2164930"/>
                    <a:pt x="4301706" y="2167467"/>
                    <a:pt x="4295321" y="2167467"/>
                  </a:cubicBezTo>
                  <a:lnTo>
                    <a:pt x="24075" y="2167467"/>
                  </a:lnTo>
                  <a:cubicBezTo>
                    <a:pt x="17690" y="2167467"/>
                    <a:pt x="11566" y="2164930"/>
                    <a:pt x="7051" y="2160415"/>
                  </a:cubicBezTo>
                  <a:cubicBezTo>
                    <a:pt x="2536" y="2155900"/>
                    <a:pt x="0" y="2149777"/>
                    <a:pt x="0" y="2143392"/>
                  </a:cubicBezTo>
                  <a:lnTo>
                    <a:pt x="0" y="24075"/>
                  </a:lnTo>
                  <a:cubicBezTo>
                    <a:pt x="0" y="17690"/>
                    <a:pt x="2536" y="11566"/>
                    <a:pt x="7051" y="7051"/>
                  </a:cubicBezTo>
                  <a:cubicBezTo>
                    <a:pt x="11566" y="2536"/>
                    <a:pt x="17690" y="0"/>
                    <a:pt x="24075"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319396" cy="2205567"/>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txBody>
          <a:bodyPr/>
          <a:lstStyle/>
          <a:p>
            <a:endParaRPr lang="en-AU"/>
          </a:p>
        </p:txBody>
      </p:sp>
      <p:sp>
        <p:nvSpPr>
          <p:cNvPr id="13" name="Freeform 13"/>
          <p:cNvSpPr/>
          <p:nvPr/>
        </p:nvSpPr>
        <p:spPr>
          <a:xfrm>
            <a:off x="10929671" y="1244269"/>
            <a:ext cx="5903401" cy="7798462"/>
          </a:xfrm>
          <a:custGeom>
            <a:avLst/>
            <a:gdLst/>
            <a:ahLst/>
            <a:cxnLst/>
            <a:rect l="l" t="t" r="r" b="b"/>
            <a:pathLst>
              <a:path w="5903401" h="7798462">
                <a:moveTo>
                  <a:pt x="0" y="0"/>
                </a:moveTo>
                <a:lnTo>
                  <a:pt x="5903401" y="0"/>
                </a:lnTo>
                <a:lnTo>
                  <a:pt x="5903401" y="7798462"/>
                </a:lnTo>
                <a:lnTo>
                  <a:pt x="0" y="7798462"/>
                </a:lnTo>
                <a:lnTo>
                  <a:pt x="0" y="0"/>
                </a:lnTo>
                <a:close/>
              </a:path>
            </a:pathLst>
          </a:custGeom>
          <a:blipFill>
            <a:blip r:embed="rId10"/>
            <a:stretch>
              <a:fillRect l="-10915" r="-7044"/>
            </a:stretch>
          </a:blipFill>
          <a:ln w="76200" cap="rnd">
            <a:solidFill>
              <a:srgbClr val="AF793B"/>
            </a:solidFill>
            <a:prstDash val="solid"/>
            <a:round/>
          </a:ln>
        </p:spPr>
        <p:txBody>
          <a:bodyPr/>
          <a:lstStyle/>
          <a:p>
            <a:endParaRPr lang="en-AU"/>
          </a:p>
        </p:txBody>
      </p:sp>
      <p:sp>
        <p:nvSpPr>
          <p:cNvPr id="14" name="Freeform 14"/>
          <p:cNvSpPr/>
          <p:nvPr/>
        </p:nvSpPr>
        <p:spPr>
          <a:xfrm>
            <a:off x="16284383" y="233693"/>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11"/>
            <a:stretch>
              <a:fillRect/>
            </a:stretch>
          </a:blipFill>
        </p:spPr>
        <p:txBody>
          <a:bodyPr/>
          <a:lstStyle/>
          <a:p>
            <a:endParaRPr lang="en-AU"/>
          </a:p>
        </p:txBody>
      </p:sp>
      <p:sp>
        <p:nvSpPr>
          <p:cNvPr id="15" name="TextBox 15"/>
          <p:cNvSpPr txBox="1"/>
          <p:nvPr/>
        </p:nvSpPr>
        <p:spPr>
          <a:xfrm>
            <a:off x="2396613" y="857250"/>
            <a:ext cx="8511203" cy="1450919"/>
          </a:xfrm>
          <a:prstGeom prst="rect">
            <a:avLst/>
          </a:prstGeom>
        </p:spPr>
        <p:txBody>
          <a:bodyPr lIns="0" tIns="0" rIns="0" bIns="0" rtlCol="0" anchor="t">
            <a:spAutoFit/>
          </a:bodyPr>
          <a:lstStyle/>
          <a:p>
            <a:pPr algn="ctr">
              <a:lnSpc>
                <a:spcPts val="11813"/>
              </a:lnSpc>
            </a:pPr>
            <a:r>
              <a:rPr lang="en-US" sz="8438">
                <a:solidFill>
                  <a:srgbClr val="000000"/>
                </a:solidFill>
                <a:latin typeface="Norwester"/>
                <a:ea typeface="Norwester"/>
                <a:cs typeface="Norwester"/>
                <a:sym typeface="Norwester"/>
              </a:rPr>
              <a:t>Missions Ranking</a:t>
            </a:r>
          </a:p>
        </p:txBody>
      </p:sp>
      <p:sp>
        <p:nvSpPr>
          <p:cNvPr id="16" name="TextBox 16"/>
          <p:cNvSpPr txBox="1"/>
          <p:nvPr/>
        </p:nvSpPr>
        <p:spPr>
          <a:xfrm>
            <a:off x="1644315" y="2634738"/>
            <a:ext cx="8783497" cy="5896345"/>
          </a:xfrm>
          <a:prstGeom prst="rect">
            <a:avLst/>
          </a:prstGeom>
        </p:spPr>
        <p:txBody>
          <a:bodyPr lIns="0" tIns="0" rIns="0" bIns="0" rtlCol="0" anchor="t">
            <a:spAutoFit/>
          </a:bodyPr>
          <a:lstStyle/>
          <a:p>
            <a:pPr algn="l">
              <a:lnSpc>
                <a:spcPts val="4704"/>
              </a:lnSpc>
            </a:pPr>
            <a:r>
              <a:rPr lang="en-US" sz="3360">
                <a:solidFill>
                  <a:srgbClr val="000000"/>
                </a:solidFill>
                <a:latin typeface="DejaVu Serif"/>
                <a:ea typeface="DejaVu Serif"/>
                <a:cs typeface="DejaVu Serif"/>
                <a:sym typeface="DejaVu Serif"/>
              </a:rPr>
              <a:t>We decided on what missions we did.</a:t>
            </a:r>
          </a:p>
          <a:p>
            <a:pPr algn="l">
              <a:lnSpc>
                <a:spcPts val="4704"/>
              </a:lnSpc>
            </a:pPr>
            <a:r>
              <a:rPr lang="en-US" sz="3360" b="1">
                <a:solidFill>
                  <a:srgbClr val="000000"/>
                </a:solidFill>
                <a:latin typeface="DejaVu Serif Bold"/>
                <a:ea typeface="DejaVu Serif Bold"/>
                <a:cs typeface="DejaVu Serif Bold"/>
                <a:sym typeface="DejaVu Serif Bold"/>
              </a:rPr>
              <a:t>This is process we went though:</a:t>
            </a:r>
          </a:p>
          <a:p>
            <a:pPr marL="725516" lvl="1" indent="-362758" algn="l">
              <a:lnSpc>
                <a:spcPts val="4704"/>
              </a:lnSpc>
              <a:buAutoNum type="arabicPeriod"/>
            </a:pPr>
            <a:r>
              <a:rPr lang="en-US" sz="3360">
                <a:solidFill>
                  <a:srgbClr val="000000"/>
                </a:solidFill>
                <a:latin typeface="DejaVu Serif"/>
                <a:ea typeface="DejaVu Serif"/>
                <a:cs typeface="DejaVu Serif"/>
                <a:sym typeface="DejaVu Serif"/>
              </a:rPr>
              <a:t>List all the missions in a table. This helped us to compare missions.</a:t>
            </a:r>
          </a:p>
          <a:p>
            <a:pPr marL="725516" lvl="1" indent="-362758" algn="l">
              <a:lnSpc>
                <a:spcPts val="4704"/>
              </a:lnSpc>
              <a:buAutoNum type="arabicPeriod"/>
            </a:pPr>
            <a:r>
              <a:rPr lang="en-US" sz="3360">
                <a:solidFill>
                  <a:srgbClr val="000000"/>
                </a:solidFill>
                <a:latin typeface="DejaVu Serif"/>
                <a:ea typeface="DejaVu Serif"/>
                <a:cs typeface="DejaVu Serif"/>
                <a:sym typeface="DejaVu Serif"/>
              </a:rPr>
              <a:t>Colour code the missions. We ranked them (based on location, mechanical difficulty and programming difficulty). See the key at the bottom.</a:t>
            </a:r>
          </a:p>
          <a:p>
            <a:pPr algn="l">
              <a:lnSpc>
                <a:spcPts val="4704"/>
              </a:lnSpc>
            </a:pPr>
            <a:r>
              <a:rPr lang="en-US" sz="3360">
                <a:solidFill>
                  <a:srgbClr val="000000"/>
                </a:solidFill>
                <a:latin typeface="DejaVu Serif"/>
                <a:ea typeface="DejaVu Serif"/>
                <a:cs typeface="DejaVu Serif"/>
                <a:sym typeface="DejaVu Serif"/>
              </a:rPr>
              <a:t>e.g. We decided not to do site marking as it was too far.</a:t>
            </a:r>
          </a:p>
        </p:txBody>
      </p:sp>
      <p:grpSp>
        <p:nvGrpSpPr>
          <p:cNvPr id="17" name="Group 17"/>
          <p:cNvGrpSpPr/>
          <p:nvPr/>
        </p:nvGrpSpPr>
        <p:grpSpPr>
          <a:xfrm>
            <a:off x="4704836" y="9327230"/>
            <a:ext cx="8878327" cy="670696"/>
            <a:chOff x="0" y="0"/>
            <a:chExt cx="2338325" cy="176644"/>
          </a:xfrm>
        </p:grpSpPr>
        <p:sp>
          <p:nvSpPr>
            <p:cNvPr id="18" name="Freeform 18"/>
            <p:cNvSpPr/>
            <p:nvPr/>
          </p:nvSpPr>
          <p:spPr>
            <a:xfrm>
              <a:off x="0" y="0"/>
              <a:ext cx="2338325" cy="176644"/>
            </a:xfrm>
            <a:custGeom>
              <a:avLst/>
              <a:gdLst/>
              <a:ahLst/>
              <a:cxnLst/>
              <a:rect l="l" t="t" r="r" b="b"/>
              <a:pathLst>
                <a:path w="2338325" h="176644">
                  <a:moveTo>
                    <a:pt x="44472" y="0"/>
                  </a:moveTo>
                  <a:lnTo>
                    <a:pt x="2293853" y="0"/>
                  </a:lnTo>
                  <a:cubicBezTo>
                    <a:pt x="2305648" y="0"/>
                    <a:pt x="2316959" y="4685"/>
                    <a:pt x="2325299" y="13026"/>
                  </a:cubicBezTo>
                  <a:cubicBezTo>
                    <a:pt x="2333640" y="21366"/>
                    <a:pt x="2338325" y="32677"/>
                    <a:pt x="2338325" y="44472"/>
                  </a:cubicBezTo>
                  <a:lnTo>
                    <a:pt x="2338325" y="132172"/>
                  </a:lnTo>
                  <a:cubicBezTo>
                    <a:pt x="2338325" y="143967"/>
                    <a:pt x="2333640" y="155278"/>
                    <a:pt x="2325299" y="163619"/>
                  </a:cubicBezTo>
                  <a:cubicBezTo>
                    <a:pt x="2316959" y="171959"/>
                    <a:pt x="2305648" y="176644"/>
                    <a:pt x="2293853" y="176644"/>
                  </a:cubicBezTo>
                  <a:lnTo>
                    <a:pt x="44472" y="176644"/>
                  </a:lnTo>
                  <a:cubicBezTo>
                    <a:pt x="32677" y="176644"/>
                    <a:pt x="21366" y="171959"/>
                    <a:pt x="13026" y="163619"/>
                  </a:cubicBezTo>
                  <a:cubicBezTo>
                    <a:pt x="4685" y="155278"/>
                    <a:pt x="0" y="143967"/>
                    <a:pt x="0" y="132172"/>
                  </a:cubicBezTo>
                  <a:lnTo>
                    <a:pt x="0" y="44472"/>
                  </a:lnTo>
                  <a:cubicBezTo>
                    <a:pt x="0" y="32677"/>
                    <a:pt x="4685" y="21366"/>
                    <a:pt x="13026" y="13026"/>
                  </a:cubicBezTo>
                  <a:cubicBezTo>
                    <a:pt x="21366" y="4685"/>
                    <a:pt x="32677" y="0"/>
                    <a:pt x="44472" y="0"/>
                  </a:cubicBezTo>
                  <a:close/>
                </a:path>
              </a:pathLst>
            </a:custGeom>
            <a:solidFill>
              <a:srgbClr val="FFFFFF">
                <a:alpha val="56863"/>
              </a:srgbClr>
            </a:solidFill>
          </p:spPr>
          <p:txBody>
            <a:bodyPr/>
            <a:lstStyle/>
            <a:p>
              <a:endParaRPr lang="en-AU"/>
            </a:p>
          </p:txBody>
        </p:sp>
        <p:sp>
          <p:nvSpPr>
            <p:cNvPr id="19" name="TextBox 19"/>
            <p:cNvSpPr txBox="1"/>
            <p:nvPr/>
          </p:nvSpPr>
          <p:spPr>
            <a:xfrm>
              <a:off x="0" y="-38100"/>
              <a:ext cx="2338325" cy="214744"/>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4887982" y="9321265"/>
            <a:ext cx="851203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4-5 of the Robot Design file</a:t>
            </a:r>
          </a:p>
        </p:txBody>
      </p:sp>
    </p:spTree>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560439" y="677026"/>
            <a:ext cx="17093381" cy="8581274"/>
            <a:chOff x="0" y="0"/>
            <a:chExt cx="4501960" cy="2260089"/>
          </a:xfrm>
        </p:grpSpPr>
        <p:sp>
          <p:nvSpPr>
            <p:cNvPr id="10" name="Freeform 10"/>
            <p:cNvSpPr/>
            <p:nvPr/>
          </p:nvSpPr>
          <p:spPr>
            <a:xfrm>
              <a:off x="0" y="0"/>
              <a:ext cx="4501960" cy="2260089"/>
            </a:xfrm>
            <a:custGeom>
              <a:avLst/>
              <a:gdLst/>
              <a:ahLst/>
              <a:cxnLst/>
              <a:rect l="l" t="t" r="r" b="b"/>
              <a:pathLst>
                <a:path w="4501960" h="2260089">
                  <a:moveTo>
                    <a:pt x="23099" y="0"/>
                  </a:moveTo>
                  <a:lnTo>
                    <a:pt x="4478861" y="0"/>
                  </a:lnTo>
                  <a:cubicBezTo>
                    <a:pt x="4491619" y="0"/>
                    <a:pt x="4501960" y="10342"/>
                    <a:pt x="4501960" y="23099"/>
                  </a:cubicBezTo>
                  <a:lnTo>
                    <a:pt x="4501960" y="2236990"/>
                  </a:lnTo>
                  <a:cubicBezTo>
                    <a:pt x="4501960" y="2249747"/>
                    <a:pt x="4491619" y="2260089"/>
                    <a:pt x="4478861" y="2260089"/>
                  </a:cubicBezTo>
                  <a:lnTo>
                    <a:pt x="23099" y="2260089"/>
                  </a:lnTo>
                  <a:cubicBezTo>
                    <a:pt x="10342" y="2260089"/>
                    <a:pt x="0" y="2249747"/>
                    <a:pt x="0" y="2236990"/>
                  </a:cubicBezTo>
                  <a:lnTo>
                    <a:pt x="0" y="23099"/>
                  </a:lnTo>
                  <a:cubicBezTo>
                    <a:pt x="0" y="10342"/>
                    <a:pt x="10342" y="0"/>
                    <a:pt x="23099"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501960" cy="2298189"/>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1103253" y="6068687"/>
            <a:ext cx="5037822" cy="2994024"/>
          </a:xfrm>
          <a:custGeom>
            <a:avLst/>
            <a:gdLst/>
            <a:ahLst/>
            <a:cxnLst/>
            <a:rect l="l" t="t" r="r" b="b"/>
            <a:pathLst>
              <a:path w="5037822" h="2994024">
                <a:moveTo>
                  <a:pt x="0" y="0"/>
                </a:moveTo>
                <a:lnTo>
                  <a:pt x="5037822" y="0"/>
                </a:lnTo>
                <a:lnTo>
                  <a:pt x="5037822" y="2994025"/>
                </a:lnTo>
                <a:lnTo>
                  <a:pt x="0" y="2994025"/>
                </a:lnTo>
                <a:lnTo>
                  <a:pt x="0" y="0"/>
                </a:lnTo>
                <a:close/>
              </a:path>
            </a:pathLst>
          </a:custGeom>
          <a:blipFill>
            <a:blip r:embed="rId9"/>
            <a:stretch>
              <a:fillRect l="-1753" r="-36860"/>
            </a:stretch>
          </a:blipFill>
          <a:ln w="123825" cap="sq">
            <a:solidFill>
              <a:srgbClr val="B35400"/>
            </a:solidFill>
            <a:prstDash val="solid"/>
            <a:miter/>
          </a:ln>
        </p:spPr>
        <p:txBody>
          <a:bodyPr/>
          <a:lstStyle/>
          <a:p>
            <a:endParaRPr lang="en-AU"/>
          </a:p>
        </p:txBody>
      </p:sp>
      <p:sp>
        <p:nvSpPr>
          <p:cNvPr id="14" name="Freeform 14"/>
          <p:cNvSpPr/>
          <p:nvPr/>
        </p:nvSpPr>
        <p:spPr>
          <a:xfrm>
            <a:off x="6318557" y="2601941"/>
            <a:ext cx="4921065" cy="2992679"/>
          </a:xfrm>
          <a:custGeom>
            <a:avLst/>
            <a:gdLst/>
            <a:ahLst/>
            <a:cxnLst/>
            <a:rect l="l" t="t" r="r" b="b"/>
            <a:pathLst>
              <a:path w="4921065" h="2992679">
                <a:moveTo>
                  <a:pt x="0" y="0"/>
                </a:moveTo>
                <a:lnTo>
                  <a:pt x="4921065" y="0"/>
                </a:lnTo>
                <a:lnTo>
                  <a:pt x="4921065" y="2992679"/>
                </a:lnTo>
                <a:lnTo>
                  <a:pt x="0" y="2992679"/>
                </a:lnTo>
                <a:lnTo>
                  <a:pt x="0" y="0"/>
                </a:lnTo>
                <a:close/>
              </a:path>
            </a:pathLst>
          </a:custGeom>
          <a:blipFill>
            <a:blip r:embed="rId10"/>
            <a:stretch>
              <a:fillRect l="-1799" r="-4424"/>
            </a:stretch>
          </a:blipFill>
          <a:ln w="133350" cap="sq">
            <a:solidFill>
              <a:srgbClr val="B35400"/>
            </a:solidFill>
            <a:prstDash val="solid"/>
            <a:miter/>
          </a:ln>
        </p:spPr>
        <p:txBody>
          <a:bodyPr/>
          <a:lstStyle/>
          <a:p>
            <a:endParaRPr lang="en-AU"/>
          </a:p>
        </p:txBody>
      </p:sp>
      <p:sp>
        <p:nvSpPr>
          <p:cNvPr id="15" name="Freeform 15"/>
          <p:cNvSpPr/>
          <p:nvPr/>
        </p:nvSpPr>
        <p:spPr>
          <a:xfrm>
            <a:off x="1103253" y="2601941"/>
            <a:ext cx="5030380" cy="2992679"/>
          </a:xfrm>
          <a:custGeom>
            <a:avLst/>
            <a:gdLst/>
            <a:ahLst/>
            <a:cxnLst/>
            <a:rect l="l" t="t" r="r" b="b"/>
            <a:pathLst>
              <a:path w="5030380" h="2992679">
                <a:moveTo>
                  <a:pt x="0" y="0"/>
                </a:moveTo>
                <a:lnTo>
                  <a:pt x="5030381" y="0"/>
                </a:lnTo>
                <a:lnTo>
                  <a:pt x="5030381" y="2992679"/>
                </a:lnTo>
                <a:lnTo>
                  <a:pt x="0" y="2992679"/>
                </a:lnTo>
                <a:lnTo>
                  <a:pt x="0" y="0"/>
                </a:lnTo>
                <a:close/>
              </a:path>
            </a:pathLst>
          </a:custGeom>
          <a:blipFill>
            <a:blip r:embed="rId11"/>
            <a:stretch>
              <a:fillRect l="-1753" r="-44688"/>
            </a:stretch>
          </a:blipFill>
          <a:ln w="123825" cap="sq">
            <a:solidFill>
              <a:srgbClr val="B35400"/>
            </a:solidFill>
            <a:prstDash val="solid"/>
            <a:miter/>
          </a:ln>
        </p:spPr>
        <p:txBody>
          <a:bodyPr/>
          <a:lstStyle/>
          <a:p>
            <a:endParaRPr lang="en-AU"/>
          </a:p>
        </p:txBody>
      </p:sp>
      <p:sp>
        <p:nvSpPr>
          <p:cNvPr id="16" name="Freeform 16"/>
          <p:cNvSpPr/>
          <p:nvPr/>
        </p:nvSpPr>
        <p:spPr>
          <a:xfrm>
            <a:off x="16421892" y="351162"/>
            <a:ext cx="1674816" cy="1674816"/>
          </a:xfrm>
          <a:custGeom>
            <a:avLst/>
            <a:gdLst/>
            <a:ahLst/>
            <a:cxnLst/>
            <a:rect l="l" t="t" r="r" b="b"/>
            <a:pathLst>
              <a:path w="1674816" h="1674816">
                <a:moveTo>
                  <a:pt x="0" y="0"/>
                </a:moveTo>
                <a:lnTo>
                  <a:pt x="1674816" y="0"/>
                </a:lnTo>
                <a:lnTo>
                  <a:pt x="1674816" y="1674816"/>
                </a:lnTo>
                <a:lnTo>
                  <a:pt x="0" y="1674816"/>
                </a:lnTo>
                <a:lnTo>
                  <a:pt x="0" y="0"/>
                </a:lnTo>
                <a:close/>
              </a:path>
            </a:pathLst>
          </a:custGeom>
          <a:blipFill>
            <a:blip r:embed="rId12"/>
            <a:stretch>
              <a:fillRect/>
            </a:stretch>
          </a:blipFill>
        </p:spPr>
        <p:txBody>
          <a:bodyPr/>
          <a:lstStyle/>
          <a:p>
            <a:endParaRPr lang="en-AU"/>
          </a:p>
        </p:txBody>
      </p:sp>
      <p:grpSp>
        <p:nvGrpSpPr>
          <p:cNvPr id="17" name="Group 17"/>
          <p:cNvGrpSpPr/>
          <p:nvPr/>
        </p:nvGrpSpPr>
        <p:grpSpPr>
          <a:xfrm>
            <a:off x="4704836" y="9327230"/>
            <a:ext cx="8878327" cy="670696"/>
            <a:chOff x="0" y="0"/>
            <a:chExt cx="2338325" cy="176644"/>
          </a:xfrm>
        </p:grpSpPr>
        <p:sp>
          <p:nvSpPr>
            <p:cNvPr id="18" name="Freeform 18"/>
            <p:cNvSpPr/>
            <p:nvPr/>
          </p:nvSpPr>
          <p:spPr>
            <a:xfrm>
              <a:off x="0" y="0"/>
              <a:ext cx="2338325" cy="176644"/>
            </a:xfrm>
            <a:custGeom>
              <a:avLst/>
              <a:gdLst/>
              <a:ahLst/>
              <a:cxnLst/>
              <a:rect l="l" t="t" r="r" b="b"/>
              <a:pathLst>
                <a:path w="2338325" h="176644">
                  <a:moveTo>
                    <a:pt x="44472" y="0"/>
                  </a:moveTo>
                  <a:lnTo>
                    <a:pt x="2293853" y="0"/>
                  </a:lnTo>
                  <a:cubicBezTo>
                    <a:pt x="2305648" y="0"/>
                    <a:pt x="2316959" y="4685"/>
                    <a:pt x="2325299" y="13026"/>
                  </a:cubicBezTo>
                  <a:cubicBezTo>
                    <a:pt x="2333640" y="21366"/>
                    <a:pt x="2338325" y="32677"/>
                    <a:pt x="2338325" y="44472"/>
                  </a:cubicBezTo>
                  <a:lnTo>
                    <a:pt x="2338325" y="132172"/>
                  </a:lnTo>
                  <a:cubicBezTo>
                    <a:pt x="2338325" y="143967"/>
                    <a:pt x="2333640" y="155278"/>
                    <a:pt x="2325299" y="163619"/>
                  </a:cubicBezTo>
                  <a:cubicBezTo>
                    <a:pt x="2316959" y="171959"/>
                    <a:pt x="2305648" y="176644"/>
                    <a:pt x="2293853" y="176644"/>
                  </a:cubicBezTo>
                  <a:lnTo>
                    <a:pt x="44472" y="176644"/>
                  </a:lnTo>
                  <a:cubicBezTo>
                    <a:pt x="32677" y="176644"/>
                    <a:pt x="21366" y="171959"/>
                    <a:pt x="13026" y="163619"/>
                  </a:cubicBezTo>
                  <a:cubicBezTo>
                    <a:pt x="4685" y="155278"/>
                    <a:pt x="0" y="143967"/>
                    <a:pt x="0" y="132172"/>
                  </a:cubicBezTo>
                  <a:lnTo>
                    <a:pt x="0" y="44472"/>
                  </a:lnTo>
                  <a:cubicBezTo>
                    <a:pt x="0" y="32677"/>
                    <a:pt x="4685" y="21366"/>
                    <a:pt x="13026" y="13026"/>
                  </a:cubicBezTo>
                  <a:cubicBezTo>
                    <a:pt x="21366" y="4685"/>
                    <a:pt x="32677" y="0"/>
                    <a:pt x="44472" y="0"/>
                  </a:cubicBezTo>
                  <a:close/>
                </a:path>
              </a:pathLst>
            </a:custGeom>
            <a:solidFill>
              <a:srgbClr val="FFFFFF">
                <a:alpha val="56863"/>
              </a:srgbClr>
            </a:solidFill>
          </p:spPr>
          <p:txBody>
            <a:bodyPr/>
            <a:lstStyle/>
            <a:p>
              <a:endParaRPr lang="en-AU"/>
            </a:p>
          </p:txBody>
        </p:sp>
        <p:sp>
          <p:nvSpPr>
            <p:cNvPr id="19" name="TextBox 19"/>
            <p:cNvSpPr txBox="1"/>
            <p:nvPr/>
          </p:nvSpPr>
          <p:spPr>
            <a:xfrm>
              <a:off x="0" y="-38100"/>
              <a:ext cx="2338325" cy="214744"/>
            </a:xfrm>
            <a:prstGeom prst="rect">
              <a:avLst/>
            </a:prstGeom>
          </p:spPr>
          <p:txBody>
            <a:bodyPr lIns="50800" tIns="50800" rIns="50800" bIns="50800" rtlCol="0" anchor="ctr"/>
            <a:lstStyle/>
            <a:p>
              <a:pPr algn="ctr">
                <a:lnSpc>
                  <a:spcPts val="2659"/>
                </a:lnSpc>
                <a:spcBef>
                  <a:spcPct val="0"/>
                </a:spcBef>
              </a:pPr>
              <a:endParaRPr/>
            </a:p>
          </p:txBody>
        </p:sp>
      </p:grpSp>
      <p:sp>
        <p:nvSpPr>
          <p:cNvPr id="20" name="Freeform 20"/>
          <p:cNvSpPr/>
          <p:nvPr/>
        </p:nvSpPr>
        <p:spPr>
          <a:xfrm>
            <a:off x="6318557" y="6092500"/>
            <a:ext cx="4921065" cy="2946399"/>
          </a:xfrm>
          <a:custGeom>
            <a:avLst/>
            <a:gdLst/>
            <a:ahLst/>
            <a:cxnLst/>
            <a:rect l="l" t="t" r="r" b="b"/>
            <a:pathLst>
              <a:path w="4921065" h="2946399">
                <a:moveTo>
                  <a:pt x="0" y="0"/>
                </a:moveTo>
                <a:lnTo>
                  <a:pt x="4921065" y="0"/>
                </a:lnTo>
                <a:lnTo>
                  <a:pt x="4921065" y="2946399"/>
                </a:lnTo>
                <a:lnTo>
                  <a:pt x="0" y="2946399"/>
                </a:lnTo>
                <a:lnTo>
                  <a:pt x="0" y="0"/>
                </a:lnTo>
                <a:close/>
              </a:path>
            </a:pathLst>
          </a:custGeom>
          <a:blipFill>
            <a:blip r:embed="rId13"/>
            <a:stretch>
              <a:fillRect t="-1149" b="-1149"/>
            </a:stretch>
          </a:blipFill>
          <a:ln w="114300" cap="rnd">
            <a:solidFill>
              <a:srgbClr val="B35400"/>
            </a:solidFill>
            <a:prstDash val="solid"/>
            <a:round/>
          </a:ln>
        </p:spPr>
        <p:txBody>
          <a:bodyPr/>
          <a:lstStyle/>
          <a:p>
            <a:endParaRPr lang="en-AU"/>
          </a:p>
        </p:txBody>
      </p:sp>
      <p:sp>
        <p:nvSpPr>
          <p:cNvPr id="21" name="TextBox 21"/>
          <p:cNvSpPr txBox="1"/>
          <p:nvPr/>
        </p:nvSpPr>
        <p:spPr>
          <a:xfrm>
            <a:off x="2246105" y="499804"/>
            <a:ext cx="8993517" cy="1642610"/>
          </a:xfrm>
          <a:prstGeom prst="rect">
            <a:avLst/>
          </a:prstGeom>
        </p:spPr>
        <p:txBody>
          <a:bodyPr lIns="0" tIns="0" rIns="0" bIns="0" rtlCol="0" anchor="t">
            <a:spAutoFit/>
          </a:bodyPr>
          <a:lstStyle/>
          <a:p>
            <a:pPr algn="ctr">
              <a:lnSpc>
                <a:spcPts val="13495"/>
              </a:lnSpc>
            </a:pPr>
            <a:r>
              <a:rPr lang="en-US" sz="9639">
                <a:solidFill>
                  <a:srgbClr val="000000"/>
                </a:solidFill>
                <a:latin typeface="Norwester"/>
                <a:ea typeface="Norwester"/>
                <a:cs typeface="Norwester"/>
                <a:sym typeface="Norwester"/>
              </a:rPr>
              <a:t>Game Plans</a:t>
            </a:r>
          </a:p>
        </p:txBody>
      </p:sp>
      <p:sp>
        <p:nvSpPr>
          <p:cNvPr id="22" name="TextBox 22"/>
          <p:cNvSpPr txBox="1"/>
          <p:nvPr/>
        </p:nvSpPr>
        <p:spPr>
          <a:xfrm>
            <a:off x="11704758" y="3772284"/>
            <a:ext cx="5420944" cy="3558946"/>
          </a:xfrm>
          <a:prstGeom prst="rect">
            <a:avLst/>
          </a:prstGeom>
        </p:spPr>
        <p:txBody>
          <a:bodyPr lIns="0" tIns="0" rIns="0" bIns="0" rtlCol="0" anchor="t">
            <a:spAutoFit/>
          </a:bodyPr>
          <a:lstStyle/>
          <a:p>
            <a:pPr algn="l">
              <a:lnSpc>
                <a:spcPts val="5662"/>
              </a:lnSpc>
            </a:pPr>
            <a:r>
              <a:rPr lang="en-US" sz="4044">
                <a:solidFill>
                  <a:srgbClr val="000000"/>
                </a:solidFill>
                <a:latin typeface="DejaVu Serif"/>
                <a:ea typeface="DejaVu Serif"/>
                <a:cs typeface="DejaVu Serif"/>
                <a:sym typeface="DejaVu Serif"/>
              </a:rPr>
              <a:t>After ranking them, we all came together to make a full run and came up with these versions. </a:t>
            </a:r>
          </a:p>
        </p:txBody>
      </p:sp>
      <p:sp>
        <p:nvSpPr>
          <p:cNvPr id="23" name="TextBox 23"/>
          <p:cNvSpPr txBox="1"/>
          <p:nvPr/>
        </p:nvSpPr>
        <p:spPr>
          <a:xfrm>
            <a:off x="2502249" y="2075739"/>
            <a:ext cx="2239831" cy="556024"/>
          </a:xfrm>
          <a:prstGeom prst="rect">
            <a:avLst/>
          </a:prstGeom>
        </p:spPr>
        <p:txBody>
          <a:bodyPr lIns="0" tIns="0" rIns="0" bIns="0" rtlCol="0" anchor="t">
            <a:spAutoFit/>
          </a:bodyPr>
          <a:lstStyle/>
          <a:p>
            <a:pPr algn="ctr">
              <a:lnSpc>
                <a:spcPts val="4528"/>
              </a:lnSpc>
            </a:pPr>
            <a:r>
              <a:rPr lang="en-US" sz="3234">
                <a:solidFill>
                  <a:srgbClr val="000000"/>
                </a:solidFill>
                <a:latin typeface="DejaVu Serif"/>
                <a:ea typeface="DejaVu Serif"/>
                <a:cs typeface="DejaVu Serif"/>
                <a:sym typeface="DejaVu Serif"/>
              </a:rPr>
              <a:t>Version 1</a:t>
            </a:r>
          </a:p>
        </p:txBody>
      </p:sp>
      <p:sp>
        <p:nvSpPr>
          <p:cNvPr id="24" name="TextBox 24"/>
          <p:cNvSpPr txBox="1"/>
          <p:nvPr/>
        </p:nvSpPr>
        <p:spPr>
          <a:xfrm>
            <a:off x="2413184" y="5536476"/>
            <a:ext cx="2417961" cy="556024"/>
          </a:xfrm>
          <a:prstGeom prst="rect">
            <a:avLst/>
          </a:prstGeom>
        </p:spPr>
        <p:txBody>
          <a:bodyPr lIns="0" tIns="0" rIns="0" bIns="0" rtlCol="0" anchor="t">
            <a:spAutoFit/>
          </a:bodyPr>
          <a:lstStyle/>
          <a:p>
            <a:pPr algn="ctr">
              <a:lnSpc>
                <a:spcPts val="4528"/>
              </a:lnSpc>
            </a:pPr>
            <a:r>
              <a:rPr lang="en-US" sz="3234">
                <a:solidFill>
                  <a:srgbClr val="000000"/>
                </a:solidFill>
                <a:latin typeface="DejaVu Serif"/>
                <a:ea typeface="DejaVu Serif"/>
                <a:cs typeface="DejaVu Serif"/>
                <a:sym typeface="DejaVu Serif"/>
              </a:rPr>
              <a:t>Version 2</a:t>
            </a:r>
          </a:p>
        </p:txBody>
      </p:sp>
      <p:sp>
        <p:nvSpPr>
          <p:cNvPr id="25" name="TextBox 25"/>
          <p:cNvSpPr txBox="1"/>
          <p:nvPr/>
        </p:nvSpPr>
        <p:spPr>
          <a:xfrm>
            <a:off x="7570109" y="2026867"/>
            <a:ext cx="2417961" cy="556024"/>
          </a:xfrm>
          <a:prstGeom prst="rect">
            <a:avLst/>
          </a:prstGeom>
        </p:spPr>
        <p:txBody>
          <a:bodyPr lIns="0" tIns="0" rIns="0" bIns="0" rtlCol="0" anchor="t">
            <a:spAutoFit/>
          </a:bodyPr>
          <a:lstStyle/>
          <a:p>
            <a:pPr algn="ctr">
              <a:lnSpc>
                <a:spcPts val="4528"/>
              </a:lnSpc>
            </a:pPr>
            <a:r>
              <a:rPr lang="en-US" sz="3234">
                <a:solidFill>
                  <a:srgbClr val="000000"/>
                </a:solidFill>
                <a:latin typeface="DejaVu Serif"/>
                <a:ea typeface="DejaVu Serif"/>
                <a:cs typeface="DejaVu Serif"/>
                <a:sym typeface="DejaVu Serif"/>
              </a:rPr>
              <a:t>Regionals</a:t>
            </a:r>
          </a:p>
        </p:txBody>
      </p:sp>
      <p:sp>
        <p:nvSpPr>
          <p:cNvPr id="26" name="TextBox 26"/>
          <p:cNvSpPr txBox="1"/>
          <p:nvPr/>
        </p:nvSpPr>
        <p:spPr>
          <a:xfrm>
            <a:off x="4887982" y="9321265"/>
            <a:ext cx="8512036" cy="606425"/>
          </a:xfrm>
          <a:prstGeom prst="rect">
            <a:avLst/>
          </a:prstGeom>
        </p:spPr>
        <p:txBody>
          <a:bodyPr lIns="0" tIns="0" rIns="0" bIns="0" rtlCol="0" anchor="t">
            <a:spAutoFit/>
          </a:bodyPr>
          <a:lstStyle/>
          <a:p>
            <a:pPr algn="l">
              <a:lnSpc>
                <a:spcPts val="4900"/>
              </a:lnSpc>
            </a:pPr>
            <a:r>
              <a:rPr lang="en-US" sz="3500">
                <a:solidFill>
                  <a:srgbClr val="000000"/>
                </a:solidFill>
                <a:latin typeface="DejaVu Serif"/>
                <a:ea typeface="DejaVu Serif"/>
                <a:cs typeface="DejaVu Serif"/>
                <a:sym typeface="DejaVu Serif"/>
              </a:rPr>
              <a:t>See page 5-7 of the Robot Design file</a:t>
            </a:r>
          </a:p>
        </p:txBody>
      </p:sp>
      <p:sp>
        <p:nvSpPr>
          <p:cNvPr id="27" name="TextBox 27"/>
          <p:cNvSpPr txBox="1"/>
          <p:nvPr/>
        </p:nvSpPr>
        <p:spPr>
          <a:xfrm>
            <a:off x="7570109" y="5527945"/>
            <a:ext cx="2417961" cy="556024"/>
          </a:xfrm>
          <a:prstGeom prst="rect">
            <a:avLst/>
          </a:prstGeom>
        </p:spPr>
        <p:txBody>
          <a:bodyPr lIns="0" tIns="0" rIns="0" bIns="0" rtlCol="0" anchor="t">
            <a:spAutoFit/>
          </a:bodyPr>
          <a:lstStyle/>
          <a:p>
            <a:pPr algn="ctr">
              <a:lnSpc>
                <a:spcPts val="4528"/>
              </a:lnSpc>
            </a:pPr>
            <a:r>
              <a:rPr lang="en-US" sz="3234">
                <a:solidFill>
                  <a:srgbClr val="000000"/>
                </a:solidFill>
                <a:latin typeface="DejaVu Serif"/>
                <a:ea typeface="DejaVu Serif"/>
                <a:cs typeface="DejaVu Serif"/>
                <a:sym typeface="DejaVu Serif"/>
              </a:rPr>
              <a:t>Current</a:t>
            </a:r>
          </a:p>
        </p:txBody>
      </p:sp>
    </p:spTree>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71102"/>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10115689" y="3197353"/>
            <a:ext cx="6657966" cy="5351340"/>
          </a:xfrm>
          <a:custGeom>
            <a:avLst/>
            <a:gdLst/>
            <a:ahLst/>
            <a:cxnLst/>
            <a:rect l="l" t="t" r="r" b="b"/>
            <a:pathLst>
              <a:path w="6657966" h="5351340">
                <a:moveTo>
                  <a:pt x="0" y="0"/>
                </a:moveTo>
                <a:lnTo>
                  <a:pt x="6657966" y="0"/>
                </a:lnTo>
                <a:lnTo>
                  <a:pt x="6657966" y="5351340"/>
                </a:lnTo>
                <a:lnTo>
                  <a:pt x="0" y="5351340"/>
                </a:lnTo>
                <a:lnTo>
                  <a:pt x="0" y="0"/>
                </a:lnTo>
                <a:close/>
              </a:path>
            </a:pathLst>
          </a:custGeom>
          <a:blipFill>
            <a:blip r:embed="rId9"/>
            <a:stretch>
              <a:fillRect/>
            </a:stretch>
          </a:blipFill>
          <a:ln w="114300" cap="rnd">
            <a:solidFill>
              <a:srgbClr val="B35400"/>
            </a:solidFill>
            <a:prstDash val="solid"/>
            <a:round/>
          </a:ln>
        </p:spPr>
        <p:txBody>
          <a:bodyPr/>
          <a:lstStyle/>
          <a:p>
            <a:endParaRPr lang="en-AU"/>
          </a:p>
        </p:txBody>
      </p:sp>
      <p:sp>
        <p:nvSpPr>
          <p:cNvPr id="14" name="TextBox 14"/>
          <p:cNvSpPr txBox="1"/>
          <p:nvPr/>
        </p:nvSpPr>
        <p:spPr>
          <a:xfrm>
            <a:off x="3180350" y="1076509"/>
            <a:ext cx="12461093" cy="1701754"/>
          </a:xfrm>
          <a:prstGeom prst="rect">
            <a:avLst/>
          </a:prstGeom>
        </p:spPr>
        <p:txBody>
          <a:bodyPr lIns="0" tIns="0" rIns="0" bIns="0" rtlCol="0" anchor="t">
            <a:spAutoFit/>
          </a:bodyPr>
          <a:lstStyle/>
          <a:p>
            <a:pPr algn="ctr">
              <a:lnSpc>
                <a:spcPts val="13827"/>
              </a:lnSpc>
            </a:pPr>
            <a:r>
              <a:rPr lang="en-US" sz="9876">
                <a:solidFill>
                  <a:srgbClr val="000000"/>
                </a:solidFill>
                <a:latin typeface="Norwester"/>
                <a:ea typeface="Norwester"/>
                <a:cs typeface="Norwester"/>
                <a:sym typeface="Norwester"/>
              </a:rPr>
              <a:t>Project Plan - Trello</a:t>
            </a:r>
          </a:p>
        </p:txBody>
      </p:sp>
      <p:sp>
        <p:nvSpPr>
          <p:cNvPr id="15" name="TextBox 15"/>
          <p:cNvSpPr txBox="1"/>
          <p:nvPr/>
        </p:nvSpPr>
        <p:spPr>
          <a:xfrm>
            <a:off x="1579043" y="2971191"/>
            <a:ext cx="8148783" cy="4451114"/>
          </a:xfrm>
          <a:prstGeom prst="rect">
            <a:avLst/>
          </a:prstGeom>
        </p:spPr>
        <p:txBody>
          <a:bodyPr lIns="0" tIns="0" rIns="0" bIns="0" rtlCol="0" anchor="t">
            <a:spAutoFit/>
          </a:bodyPr>
          <a:lstStyle/>
          <a:p>
            <a:pPr algn="l">
              <a:lnSpc>
                <a:spcPts val="5088"/>
              </a:lnSpc>
            </a:pPr>
            <a:r>
              <a:rPr lang="en-US" sz="3634">
                <a:solidFill>
                  <a:srgbClr val="000000"/>
                </a:solidFill>
                <a:latin typeface="DejaVu Serif"/>
                <a:ea typeface="DejaVu Serif"/>
                <a:cs typeface="DejaVu Serif"/>
                <a:sym typeface="DejaVu Serif"/>
              </a:rPr>
              <a:t>Trello is a website that allows our team to assign jobs to people and help us organise our jobs so that everyone can do things.</a:t>
            </a:r>
          </a:p>
          <a:p>
            <a:pPr algn="l">
              <a:lnSpc>
                <a:spcPts val="5088"/>
              </a:lnSpc>
            </a:pPr>
            <a:endParaRPr lang="en-US" sz="3634">
              <a:solidFill>
                <a:srgbClr val="000000"/>
              </a:solidFill>
              <a:latin typeface="DejaVu Serif"/>
              <a:ea typeface="DejaVu Serif"/>
              <a:cs typeface="DejaVu Serif"/>
              <a:sym typeface="DejaVu Serif"/>
            </a:endParaRPr>
          </a:p>
          <a:p>
            <a:pPr algn="l">
              <a:lnSpc>
                <a:spcPts val="5088"/>
              </a:lnSpc>
            </a:pPr>
            <a:r>
              <a:rPr lang="en-US" sz="3634">
                <a:solidFill>
                  <a:srgbClr val="000000"/>
                </a:solidFill>
                <a:latin typeface="DejaVu Serif"/>
                <a:ea typeface="DejaVu Serif"/>
                <a:cs typeface="DejaVu Serif"/>
                <a:sym typeface="DejaVu Serif"/>
              </a:rPr>
              <a:t>A timeline of our trello is in the documentation. </a:t>
            </a:r>
          </a:p>
        </p:txBody>
      </p:sp>
      <p:grpSp>
        <p:nvGrpSpPr>
          <p:cNvPr id="16" name="Group 16"/>
          <p:cNvGrpSpPr/>
          <p:nvPr/>
        </p:nvGrpSpPr>
        <p:grpSpPr>
          <a:xfrm>
            <a:off x="4197729" y="9327230"/>
            <a:ext cx="9892542" cy="670696"/>
            <a:chOff x="0" y="0"/>
            <a:chExt cx="2605443" cy="176644"/>
          </a:xfrm>
        </p:grpSpPr>
        <p:sp>
          <p:nvSpPr>
            <p:cNvPr id="17" name="Freeform 17"/>
            <p:cNvSpPr/>
            <p:nvPr/>
          </p:nvSpPr>
          <p:spPr>
            <a:xfrm>
              <a:off x="0" y="0"/>
              <a:ext cx="2605443" cy="176644"/>
            </a:xfrm>
            <a:custGeom>
              <a:avLst/>
              <a:gdLst/>
              <a:ahLst/>
              <a:cxnLst/>
              <a:rect l="l" t="t" r="r" b="b"/>
              <a:pathLst>
                <a:path w="2605443" h="176644">
                  <a:moveTo>
                    <a:pt x="39913" y="0"/>
                  </a:moveTo>
                  <a:lnTo>
                    <a:pt x="2565531" y="0"/>
                  </a:lnTo>
                  <a:cubicBezTo>
                    <a:pt x="2576116" y="0"/>
                    <a:pt x="2586268" y="4205"/>
                    <a:pt x="2593753" y="11690"/>
                  </a:cubicBezTo>
                  <a:cubicBezTo>
                    <a:pt x="2601238" y="19175"/>
                    <a:pt x="2605443" y="29327"/>
                    <a:pt x="2605443" y="39913"/>
                  </a:cubicBezTo>
                  <a:lnTo>
                    <a:pt x="2605443" y="136731"/>
                  </a:lnTo>
                  <a:cubicBezTo>
                    <a:pt x="2605443" y="147317"/>
                    <a:pt x="2601238" y="157469"/>
                    <a:pt x="2593753" y="164954"/>
                  </a:cubicBezTo>
                  <a:cubicBezTo>
                    <a:pt x="2586268" y="172439"/>
                    <a:pt x="2576116" y="176644"/>
                    <a:pt x="2565531" y="176644"/>
                  </a:cubicBezTo>
                  <a:lnTo>
                    <a:pt x="39913" y="176644"/>
                  </a:lnTo>
                  <a:cubicBezTo>
                    <a:pt x="29327" y="176644"/>
                    <a:pt x="19175" y="172439"/>
                    <a:pt x="11690" y="164954"/>
                  </a:cubicBezTo>
                  <a:cubicBezTo>
                    <a:pt x="4205" y="157469"/>
                    <a:pt x="0" y="147317"/>
                    <a:pt x="0" y="136731"/>
                  </a:cubicBezTo>
                  <a:lnTo>
                    <a:pt x="0" y="39913"/>
                  </a:lnTo>
                  <a:cubicBezTo>
                    <a:pt x="0" y="29327"/>
                    <a:pt x="4205" y="19175"/>
                    <a:pt x="11690" y="11690"/>
                  </a:cubicBezTo>
                  <a:cubicBezTo>
                    <a:pt x="19175" y="4205"/>
                    <a:pt x="29327" y="0"/>
                    <a:pt x="39913" y="0"/>
                  </a:cubicBezTo>
                  <a:close/>
                </a:path>
              </a:pathLst>
            </a:custGeom>
            <a:solidFill>
              <a:srgbClr val="FFFFFF">
                <a:alpha val="56863"/>
              </a:srgbClr>
            </a:solidFill>
          </p:spPr>
          <p:txBody>
            <a:bodyPr/>
            <a:lstStyle/>
            <a:p>
              <a:endParaRPr lang="en-AU"/>
            </a:p>
          </p:txBody>
        </p:sp>
        <p:sp>
          <p:nvSpPr>
            <p:cNvPr id="18" name="TextBox 18"/>
            <p:cNvSpPr txBox="1"/>
            <p:nvPr/>
          </p:nvSpPr>
          <p:spPr>
            <a:xfrm>
              <a:off x="0" y="-38100"/>
              <a:ext cx="2605443" cy="214744"/>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4197729" y="9321265"/>
            <a:ext cx="9892542"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11-13 of the Documentation file</a:t>
            </a:r>
          </a:p>
        </p:txBody>
      </p:sp>
      <p:sp>
        <p:nvSpPr>
          <p:cNvPr id="20" name="Freeform 20"/>
          <p:cNvSpPr/>
          <p:nvPr/>
        </p:nvSpPr>
        <p:spPr>
          <a:xfrm>
            <a:off x="16077234" y="236982"/>
            <a:ext cx="1668240" cy="1668240"/>
          </a:xfrm>
          <a:custGeom>
            <a:avLst/>
            <a:gdLst/>
            <a:ahLst/>
            <a:cxnLst/>
            <a:rect l="l" t="t" r="r" b="b"/>
            <a:pathLst>
              <a:path w="1668240" h="1668240">
                <a:moveTo>
                  <a:pt x="0" y="0"/>
                </a:moveTo>
                <a:lnTo>
                  <a:pt x="1668240" y="0"/>
                </a:lnTo>
                <a:lnTo>
                  <a:pt x="1668240" y="1668239"/>
                </a:lnTo>
                <a:lnTo>
                  <a:pt x="0" y="1668239"/>
                </a:lnTo>
                <a:lnTo>
                  <a:pt x="0" y="0"/>
                </a:lnTo>
                <a:close/>
              </a:path>
            </a:pathLst>
          </a:custGeom>
          <a:blipFill>
            <a:blip r:embed="rId10"/>
            <a:stretch>
              <a:fillRect/>
            </a:stretch>
          </a:blipFill>
        </p:spPr>
        <p:txBody>
          <a:bodyPr/>
          <a:lstStyle/>
          <a:p>
            <a:endParaRPr lang="en-AU"/>
          </a:p>
        </p:txBody>
      </p:sp>
    </p:spTree>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sp>
        <p:nvSpPr>
          <p:cNvPr id="2" name="Freeform 2"/>
          <p:cNvSpPr/>
          <p:nvPr/>
        </p:nvSpPr>
        <p:spPr>
          <a:xfrm>
            <a:off x="-1552560" y="3883420"/>
            <a:ext cx="8741050" cy="6627305"/>
          </a:xfrm>
          <a:custGeom>
            <a:avLst/>
            <a:gdLst/>
            <a:ahLst/>
            <a:cxnLst/>
            <a:rect l="l" t="t" r="r" b="b"/>
            <a:pathLst>
              <a:path w="8741050" h="6627305">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3" name="Freeform 3"/>
          <p:cNvSpPr/>
          <p:nvPr/>
        </p:nvSpPr>
        <p:spPr>
          <a:xfrm>
            <a:off x="11887672" y="5876945"/>
            <a:ext cx="6974605" cy="4679326"/>
          </a:xfrm>
          <a:custGeom>
            <a:avLst/>
            <a:gdLst/>
            <a:ahLst/>
            <a:cxnLst/>
            <a:rect l="l" t="t" r="r" b="b"/>
            <a:pathLst>
              <a:path w="6974605" h="4679326">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4" name="Freeform 4"/>
          <p:cNvSpPr/>
          <p:nvPr/>
        </p:nvSpPr>
        <p:spPr>
          <a:xfrm>
            <a:off x="12403450" y="6722369"/>
            <a:ext cx="6133171" cy="4114800"/>
          </a:xfrm>
          <a:custGeom>
            <a:avLst/>
            <a:gdLst/>
            <a:ahLst/>
            <a:cxnLst/>
            <a:rect l="l" t="t" r="r" b="b"/>
            <a:pathLst>
              <a:path w="6133171" h="4114800">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grpSp>
        <p:nvGrpSpPr>
          <p:cNvPr id="5" name="Group 5"/>
          <p:cNvGrpSpPr/>
          <p:nvPr/>
        </p:nvGrpSpPr>
        <p:grpSpPr>
          <a:xfrm>
            <a:off x="-1517020" y="4866975"/>
            <a:ext cx="7874356" cy="5970194"/>
            <a:chOff x="0" y="0"/>
            <a:chExt cx="10499142" cy="7960258"/>
          </a:xfrm>
        </p:grpSpPr>
        <p:sp>
          <p:nvSpPr>
            <p:cNvPr id="6" name="Freeform 6"/>
            <p:cNvSpPr/>
            <p:nvPr/>
          </p:nvSpPr>
          <p:spPr>
            <a:xfrm>
              <a:off x="0" y="0"/>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35979" y="4872175"/>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561653" y="4872175"/>
              <a:ext cx="575717" cy="1522329"/>
            </a:xfrm>
            <a:custGeom>
              <a:avLst/>
              <a:gdLst/>
              <a:ahLst/>
              <a:cxnLst/>
              <a:rect l="l" t="t" r="r" b="b"/>
              <a:pathLst>
                <a:path w="575717" h="1522329">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578077" y="3320231"/>
            <a:ext cx="21444155" cy="3876842"/>
            <a:chOff x="0" y="0"/>
            <a:chExt cx="5647843" cy="1021061"/>
          </a:xfrm>
        </p:grpSpPr>
        <p:sp>
          <p:nvSpPr>
            <p:cNvPr id="10" name="Freeform 10"/>
            <p:cNvSpPr/>
            <p:nvPr/>
          </p:nvSpPr>
          <p:spPr>
            <a:xfrm>
              <a:off x="0" y="0"/>
              <a:ext cx="5647843" cy="1021061"/>
            </a:xfrm>
            <a:custGeom>
              <a:avLst/>
              <a:gdLst/>
              <a:ahLst/>
              <a:cxnLst/>
              <a:rect l="l" t="t" r="r" b="b"/>
              <a:pathLst>
                <a:path w="5647843" h="1021061">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5647843" cy="1059161"/>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TextBox 13"/>
          <p:cNvSpPr txBox="1"/>
          <p:nvPr/>
        </p:nvSpPr>
        <p:spPr>
          <a:xfrm>
            <a:off x="4196982" y="3442066"/>
            <a:ext cx="10240502" cy="2621903"/>
          </a:xfrm>
          <a:prstGeom prst="rect">
            <a:avLst/>
          </a:prstGeom>
        </p:spPr>
        <p:txBody>
          <a:bodyPr lIns="0" tIns="0" rIns="0" bIns="0" rtlCol="0" anchor="t">
            <a:spAutoFit/>
          </a:bodyPr>
          <a:lstStyle/>
          <a:p>
            <a:pPr algn="ctr">
              <a:lnSpc>
                <a:spcPts val="21385"/>
              </a:lnSpc>
            </a:pPr>
            <a:r>
              <a:rPr lang="en-US" sz="15275">
                <a:solidFill>
                  <a:srgbClr val="000000"/>
                </a:solidFill>
                <a:latin typeface="Norwester"/>
                <a:ea typeface="Norwester"/>
                <a:cs typeface="Norwester"/>
                <a:sym typeface="Norwester"/>
              </a:rPr>
              <a:t>Part 2</a:t>
            </a:r>
          </a:p>
        </p:txBody>
      </p:sp>
      <p:sp>
        <p:nvSpPr>
          <p:cNvPr id="14" name="TextBox 14"/>
          <p:cNvSpPr txBox="1"/>
          <p:nvPr/>
        </p:nvSpPr>
        <p:spPr>
          <a:xfrm>
            <a:off x="1865236" y="5726934"/>
            <a:ext cx="14557528" cy="825106"/>
          </a:xfrm>
          <a:prstGeom prst="rect">
            <a:avLst/>
          </a:prstGeom>
        </p:spPr>
        <p:txBody>
          <a:bodyPr lIns="0" tIns="0" rIns="0" bIns="0" rtlCol="0" anchor="t">
            <a:spAutoFit/>
          </a:bodyPr>
          <a:lstStyle/>
          <a:p>
            <a:pPr algn="ctr">
              <a:lnSpc>
                <a:spcPts val="6627"/>
              </a:lnSpc>
            </a:pPr>
            <a:r>
              <a:rPr lang="en-US" sz="4734" b="1">
                <a:solidFill>
                  <a:srgbClr val="000000"/>
                </a:solidFill>
                <a:latin typeface="DejaVu Serif Bold"/>
                <a:ea typeface="DejaVu Serif Bold"/>
                <a:cs typeface="DejaVu Serif Bold"/>
                <a:sym typeface="DejaVu Serif Bold"/>
              </a:rPr>
              <a:t>Robot</a:t>
            </a:r>
          </a:p>
        </p:txBody>
      </p:sp>
      <p:sp>
        <p:nvSpPr>
          <p:cNvPr id="15" name="Freeform 15"/>
          <p:cNvSpPr/>
          <p:nvPr/>
        </p:nvSpPr>
        <p:spPr>
          <a:xfrm>
            <a:off x="15928169" y="500376"/>
            <a:ext cx="1674816" cy="1674816"/>
          </a:xfrm>
          <a:custGeom>
            <a:avLst/>
            <a:gdLst/>
            <a:ahLst/>
            <a:cxnLst/>
            <a:rect l="l" t="t" r="r" b="b"/>
            <a:pathLst>
              <a:path w="1674816" h="1674816">
                <a:moveTo>
                  <a:pt x="0" y="0"/>
                </a:moveTo>
                <a:lnTo>
                  <a:pt x="1674817" y="0"/>
                </a:lnTo>
                <a:lnTo>
                  <a:pt x="1674817" y="1674817"/>
                </a:lnTo>
                <a:lnTo>
                  <a:pt x="0" y="1674817"/>
                </a:lnTo>
                <a:lnTo>
                  <a:pt x="0" y="0"/>
                </a:lnTo>
                <a:close/>
              </a:path>
            </a:pathLst>
          </a:custGeom>
          <a:blipFill>
            <a:blip r:embed="rId9"/>
            <a:stretch>
              <a:fillRect/>
            </a:stretch>
          </a:blipFill>
        </p:spPr>
        <p:txBody>
          <a:bodyPr/>
          <a:lstStyle/>
          <a:p>
            <a:endParaRPr lang="en-AU"/>
          </a:p>
        </p:txBody>
      </p:sp>
    </p:spTree>
  </p:cSld>
  <p:clrMapOvr>
    <a:masterClrMapping/>
  </p:clrMapOvr>
  <p:transition>
    <p:cove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A706"/>
        </a:solidFill>
        <a:effectLst/>
      </p:bgPr>
    </p:bg>
    <p:spTree>
      <p:nvGrpSpPr>
        <p:cNvPr id="1" name=""/>
        <p:cNvGrpSpPr/>
        <p:nvPr/>
      </p:nvGrpSpPr>
      <p:grpSpPr>
        <a:xfrm>
          <a:off x="0" y="0"/>
          <a:ext cx="0" cy="0"/>
          <a:chOff x="0" y="0"/>
          <a:chExt cx="0" cy="0"/>
        </a:xfrm>
      </p:grpSpPr>
      <p:grpSp>
        <p:nvGrpSpPr>
          <p:cNvPr id="2" name="Group 2"/>
          <p:cNvGrpSpPr/>
          <p:nvPr/>
        </p:nvGrpSpPr>
        <p:grpSpPr>
          <a:xfrm>
            <a:off x="-1552560" y="3883420"/>
            <a:ext cx="20414837" cy="6953749"/>
            <a:chOff x="0" y="0"/>
            <a:chExt cx="27219783" cy="9271666"/>
          </a:xfrm>
        </p:grpSpPr>
        <p:sp>
          <p:nvSpPr>
            <p:cNvPr id="3" name="Freeform 3"/>
            <p:cNvSpPr/>
            <p:nvPr/>
          </p:nvSpPr>
          <p:spPr>
            <a:xfrm>
              <a:off x="0" y="0"/>
              <a:ext cx="11654734" cy="8836407"/>
            </a:xfrm>
            <a:custGeom>
              <a:avLst/>
              <a:gdLst/>
              <a:ahLst/>
              <a:cxnLst/>
              <a:rect l="l" t="t" r="r" b="b"/>
              <a:pathLst>
                <a:path w="11654734" h="8836407">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17920310" y="2658034"/>
              <a:ext cx="9299473" cy="6239101"/>
            </a:xfrm>
            <a:custGeom>
              <a:avLst/>
              <a:gdLst/>
              <a:ahLst/>
              <a:cxnLst/>
              <a:rect l="l" t="t" r="r" b="b"/>
              <a:pathLst>
                <a:path w="9299473" h="6239101">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8608014" y="3785266"/>
              <a:ext cx="8177561" cy="5486400"/>
            </a:xfrm>
            <a:custGeom>
              <a:avLst/>
              <a:gdLst/>
              <a:ahLst/>
              <a:cxnLst/>
              <a:rect l="l" t="t" r="r" b="b"/>
              <a:pathLst>
                <a:path w="8177561" h="5486400">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6" name="Freeform 6"/>
            <p:cNvSpPr/>
            <p:nvPr/>
          </p:nvSpPr>
          <p:spPr>
            <a:xfrm>
              <a:off x="47387" y="1311408"/>
              <a:ext cx="10499142" cy="7960258"/>
            </a:xfrm>
            <a:custGeom>
              <a:avLst/>
              <a:gdLst/>
              <a:ahLst/>
              <a:cxnLst/>
              <a:rect l="l" t="t" r="r" b="b"/>
              <a:pathLst>
                <a:path w="10499142" h="7960258">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7" name="Freeform 7"/>
            <p:cNvSpPr/>
            <p:nvPr/>
          </p:nvSpPr>
          <p:spPr>
            <a:xfrm rot="436289">
              <a:off x="2783366"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Freeform 8"/>
            <p:cNvSpPr/>
            <p:nvPr/>
          </p:nvSpPr>
          <p:spPr>
            <a:xfrm rot="-832132">
              <a:off x="8609041" y="6183583"/>
              <a:ext cx="575717" cy="1522329"/>
            </a:xfrm>
            <a:custGeom>
              <a:avLst/>
              <a:gdLst/>
              <a:ahLst/>
              <a:cxnLst/>
              <a:rect l="l" t="t" r="r" b="b"/>
              <a:pathLst>
                <a:path w="575717" h="1522329">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grpSp>
      <p:grpSp>
        <p:nvGrpSpPr>
          <p:cNvPr id="9" name="Group 9"/>
          <p:cNvGrpSpPr/>
          <p:nvPr/>
        </p:nvGrpSpPr>
        <p:grpSpPr>
          <a:xfrm>
            <a:off x="1113503" y="1099677"/>
            <a:ext cx="16060994" cy="8144797"/>
            <a:chOff x="0" y="0"/>
            <a:chExt cx="4230056" cy="2145132"/>
          </a:xfrm>
        </p:grpSpPr>
        <p:sp>
          <p:nvSpPr>
            <p:cNvPr id="10" name="Freeform 10"/>
            <p:cNvSpPr/>
            <p:nvPr/>
          </p:nvSpPr>
          <p:spPr>
            <a:xfrm>
              <a:off x="0" y="0"/>
              <a:ext cx="4230056" cy="2145132"/>
            </a:xfrm>
            <a:custGeom>
              <a:avLst/>
              <a:gdLst/>
              <a:ahLst/>
              <a:cxnLst/>
              <a:rect l="l" t="t" r="r" b="b"/>
              <a:pathLst>
                <a:path w="4230056" h="2145132">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txBody>
            <a:bodyPr/>
            <a:lstStyle/>
            <a:p>
              <a:endParaRPr lang="en-AU"/>
            </a:p>
          </p:txBody>
        </p:sp>
        <p:sp>
          <p:nvSpPr>
            <p:cNvPr id="11" name="TextBox 11"/>
            <p:cNvSpPr txBox="1"/>
            <p:nvPr/>
          </p:nvSpPr>
          <p:spPr>
            <a:xfrm>
              <a:off x="0" y="-38100"/>
              <a:ext cx="4230056" cy="218323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0" y="0"/>
            <a:ext cx="2396613" cy="2396613"/>
          </a:xfrm>
          <a:custGeom>
            <a:avLst/>
            <a:gdLst/>
            <a:ahLst/>
            <a:cxnLst/>
            <a:rect l="l" t="t" r="r" b="b"/>
            <a:pathLst>
              <a:path w="2396613" h="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txBody>
          <a:bodyPr/>
          <a:lstStyle/>
          <a:p>
            <a:endParaRPr lang="en-AU"/>
          </a:p>
        </p:txBody>
      </p:sp>
      <p:sp>
        <p:nvSpPr>
          <p:cNvPr id="13" name="Freeform 13"/>
          <p:cNvSpPr/>
          <p:nvPr/>
        </p:nvSpPr>
        <p:spPr>
          <a:xfrm>
            <a:off x="10436371" y="3284764"/>
            <a:ext cx="6391549" cy="5223909"/>
          </a:xfrm>
          <a:custGeom>
            <a:avLst/>
            <a:gdLst/>
            <a:ahLst/>
            <a:cxnLst/>
            <a:rect l="l" t="t" r="r" b="b"/>
            <a:pathLst>
              <a:path w="6391549" h="5223909">
                <a:moveTo>
                  <a:pt x="0" y="0"/>
                </a:moveTo>
                <a:lnTo>
                  <a:pt x="6391549" y="0"/>
                </a:lnTo>
                <a:lnTo>
                  <a:pt x="6391549" y="5223910"/>
                </a:lnTo>
                <a:lnTo>
                  <a:pt x="0" y="5223910"/>
                </a:lnTo>
                <a:lnTo>
                  <a:pt x="0" y="0"/>
                </a:lnTo>
                <a:close/>
              </a:path>
            </a:pathLst>
          </a:custGeom>
          <a:blipFill>
            <a:blip r:embed="rId9"/>
            <a:stretch>
              <a:fillRect l="-7499" r="-37977"/>
            </a:stretch>
          </a:blipFill>
          <a:ln w="133350" cap="rnd">
            <a:solidFill>
              <a:srgbClr val="B35400"/>
            </a:solidFill>
            <a:prstDash val="solid"/>
            <a:round/>
          </a:ln>
        </p:spPr>
        <p:txBody>
          <a:bodyPr/>
          <a:lstStyle/>
          <a:p>
            <a:endParaRPr lang="en-AU"/>
          </a:p>
        </p:txBody>
      </p:sp>
      <p:sp>
        <p:nvSpPr>
          <p:cNvPr id="14" name="TextBox 14"/>
          <p:cNvSpPr txBox="1"/>
          <p:nvPr/>
        </p:nvSpPr>
        <p:spPr>
          <a:xfrm>
            <a:off x="1621374" y="2814467"/>
            <a:ext cx="10251890" cy="6097034"/>
          </a:xfrm>
          <a:prstGeom prst="rect">
            <a:avLst/>
          </a:prstGeom>
        </p:spPr>
        <p:txBody>
          <a:bodyPr lIns="0" tIns="0" rIns="0" bIns="0" rtlCol="0" anchor="t">
            <a:spAutoFit/>
          </a:bodyPr>
          <a:lstStyle/>
          <a:p>
            <a:pPr algn="l">
              <a:lnSpc>
                <a:spcPts val="6067"/>
              </a:lnSpc>
            </a:pPr>
            <a:r>
              <a:rPr lang="en-US" sz="4334" b="1">
                <a:solidFill>
                  <a:srgbClr val="000000"/>
                </a:solidFill>
                <a:latin typeface="DejaVu Serif Bold"/>
                <a:ea typeface="DejaVu Serif Bold"/>
                <a:cs typeface="DejaVu Serif Bold"/>
                <a:sym typeface="DejaVu Serif Bold"/>
              </a:rPr>
              <a:t>Movement:</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2 medium motors - wheels</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1 caster ball for balance</a:t>
            </a:r>
          </a:p>
          <a:p>
            <a:pPr algn="l">
              <a:lnSpc>
                <a:spcPts val="6067"/>
              </a:lnSpc>
            </a:pPr>
            <a:r>
              <a:rPr lang="en-US" sz="4334" b="1">
                <a:solidFill>
                  <a:srgbClr val="000000"/>
                </a:solidFill>
                <a:latin typeface="DejaVu Serif Bold"/>
                <a:ea typeface="DejaVu Serif Bold"/>
                <a:cs typeface="DejaVu Serif Bold"/>
                <a:sym typeface="DejaVu Serif Bold"/>
              </a:rPr>
              <a:t>Attachments:</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2 large motors with gears</a:t>
            </a:r>
          </a:p>
          <a:p>
            <a:pPr algn="l">
              <a:lnSpc>
                <a:spcPts val="6067"/>
              </a:lnSpc>
            </a:pPr>
            <a:r>
              <a:rPr lang="en-US" sz="4334" b="1">
                <a:solidFill>
                  <a:srgbClr val="000000"/>
                </a:solidFill>
                <a:latin typeface="DejaVu Serif Bold"/>
                <a:ea typeface="DejaVu Serif Bold"/>
                <a:cs typeface="DejaVu Serif Bold"/>
                <a:sym typeface="DejaVu Serif Bold"/>
              </a:rPr>
              <a:t>Features:</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Low centre of gravity</a:t>
            </a:r>
          </a:p>
          <a:p>
            <a:pPr marL="935771" lvl="1" indent="-467886" algn="l">
              <a:lnSpc>
                <a:spcPts val="6067"/>
              </a:lnSpc>
              <a:buFont typeface="Arial"/>
              <a:buChar char="•"/>
            </a:pPr>
            <a:r>
              <a:rPr lang="en-US" sz="4334">
                <a:solidFill>
                  <a:srgbClr val="000000"/>
                </a:solidFill>
                <a:latin typeface="DejaVu Serif"/>
                <a:ea typeface="DejaVu Serif"/>
                <a:cs typeface="DejaVu Serif"/>
                <a:sym typeface="DejaVu Serif"/>
              </a:rPr>
              <a:t>No hanging cables</a:t>
            </a:r>
          </a:p>
        </p:txBody>
      </p:sp>
      <p:sp>
        <p:nvSpPr>
          <p:cNvPr id="15" name="TextBox 15"/>
          <p:cNvSpPr txBox="1"/>
          <p:nvPr/>
        </p:nvSpPr>
        <p:spPr>
          <a:xfrm>
            <a:off x="3920603" y="1016822"/>
            <a:ext cx="10016067" cy="1883371"/>
          </a:xfrm>
          <a:prstGeom prst="rect">
            <a:avLst/>
          </a:prstGeom>
        </p:spPr>
        <p:txBody>
          <a:bodyPr lIns="0" tIns="0" rIns="0" bIns="0" rtlCol="0" anchor="t">
            <a:spAutoFit/>
          </a:bodyPr>
          <a:lstStyle/>
          <a:p>
            <a:pPr marL="0" lvl="0" indent="0" algn="ctr">
              <a:lnSpc>
                <a:spcPts val="15367"/>
              </a:lnSpc>
              <a:spcBef>
                <a:spcPct val="0"/>
              </a:spcBef>
            </a:pPr>
            <a:r>
              <a:rPr lang="en-US" sz="10976">
                <a:solidFill>
                  <a:srgbClr val="000000"/>
                </a:solidFill>
                <a:latin typeface="Norwester"/>
                <a:ea typeface="Norwester"/>
                <a:cs typeface="Norwester"/>
                <a:sym typeface="Norwester"/>
              </a:rPr>
              <a:t>O</a:t>
            </a:r>
            <a:r>
              <a:rPr lang="en-US" sz="10976" u="none" strike="noStrike">
                <a:solidFill>
                  <a:srgbClr val="000000"/>
                </a:solidFill>
                <a:latin typeface="Norwester"/>
                <a:ea typeface="Norwester"/>
                <a:cs typeface="Norwester"/>
                <a:sym typeface="Norwester"/>
              </a:rPr>
              <a:t>ur Robot Design</a:t>
            </a:r>
          </a:p>
        </p:txBody>
      </p:sp>
      <p:sp>
        <p:nvSpPr>
          <p:cNvPr id="16" name="Freeform 16"/>
          <p:cNvSpPr/>
          <p:nvPr/>
        </p:nvSpPr>
        <p:spPr>
          <a:xfrm>
            <a:off x="15990501" y="643154"/>
            <a:ext cx="1674839" cy="1674839"/>
          </a:xfrm>
          <a:custGeom>
            <a:avLst/>
            <a:gdLst/>
            <a:ahLst/>
            <a:cxnLst/>
            <a:rect l="l" t="t" r="r" b="b"/>
            <a:pathLst>
              <a:path w="1674839" h="1674839">
                <a:moveTo>
                  <a:pt x="0" y="0"/>
                </a:moveTo>
                <a:lnTo>
                  <a:pt x="1674839" y="0"/>
                </a:lnTo>
                <a:lnTo>
                  <a:pt x="1674839" y="1674838"/>
                </a:lnTo>
                <a:lnTo>
                  <a:pt x="0" y="1674838"/>
                </a:lnTo>
                <a:lnTo>
                  <a:pt x="0" y="0"/>
                </a:lnTo>
                <a:close/>
              </a:path>
            </a:pathLst>
          </a:custGeom>
          <a:blipFill>
            <a:blip r:embed="rId10"/>
            <a:stretch>
              <a:fillRect/>
            </a:stretch>
          </a:blipFill>
        </p:spPr>
        <p:txBody>
          <a:bodyPr/>
          <a:lstStyle/>
          <a:p>
            <a:endParaRPr lang="en-AU"/>
          </a:p>
        </p:txBody>
      </p:sp>
      <p:sp>
        <p:nvSpPr>
          <p:cNvPr id="17" name="AutoShape 17"/>
          <p:cNvSpPr/>
          <p:nvPr/>
        </p:nvSpPr>
        <p:spPr>
          <a:xfrm>
            <a:off x="10138993" y="6401820"/>
            <a:ext cx="4394243" cy="360946"/>
          </a:xfrm>
          <a:prstGeom prst="line">
            <a:avLst/>
          </a:prstGeom>
          <a:ln w="123825" cap="flat">
            <a:solidFill>
              <a:srgbClr val="FF2AFF"/>
            </a:solidFill>
            <a:prstDash val="solid"/>
            <a:headEnd type="none" w="sm" len="sm"/>
            <a:tailEnd type="arrow" w="med" len="sm"/>
          </a:ln>
        </p:spPr>
        <p:txBody>
          <a:bodyPr/>
          <a:lstStyle/>
          <a:p>
            <a:endParaRPr lang="en-AU"/>
          </a:p>
        </p:txBody>
      </p:sp>
      <p:sp>
        <p:nvSpPr>
          <p:cNvPr id="18" name="AutoShape 18"/>
          <p:cNvSpPr/>
          <p:nvPr/>
        </p:nvSpPr>
        <p:spPr>
          <a:xfrm>
            <a:off x="10138993" y="4095277"/>
            <a:ext cx="1734271" cy="1810570"/>
          </a:xfrm>
          <a:prstGeom prst="line">
            <a:avLst/>
          </a:prstGeom>
          <a:ln w="123825" cap="flat">
            <a:solidFill>
              <a:srgbClr val="F6B322"/>
            </a:solidFill>
            <a:prstDash val="solid"/>
            <a:headEnd type="none" w="sm" len="sm"/>
            <a:tailEnd type="arrow" w="med" len="sm"/>
          </a:ln>
        </p:spPr>
        <p:txBody>
          <a:bodyPr/>
          <a:lstStyle/>
          <a:p>
            <a:endParaRPr lang="en-AU"/>
          </a:p>
        </p:txBody>
      </p:sp>
      <p:sp>
        <p:nvSpPr>
          <p:cNvPr id="19" name="AutoShape 19"/>
          <p:cNvSpPr/>
          <p:nvPr/>
        </p:nvSpPr>
        <p:spPr>
          <a:xfrm>
            <a:off x="10138993" y="4095277"/>
            <a:ext cx="4067388" cy="445668"/>
          </a:xfrm>
          <a:prstGeom prst="line">
            <a:avLst/>
          </a:prstGeom>
          <a:ln w="123825" cap="flat">
            <a:solidFill>
              <a:srgbClr val="F6B322"/>
            </a:solidFill>
            <a:prstDash val="solid"/>
            <a:headEnd type="none" w="sm" len="sm"/>
            <a:tailEnd type="arrow" w="med" len="sm"/>
          </a:ln>
        </p:spPr>
        <p:txBody>
          <a:bodyPr/>
          <a:lstStyle/>
          <a:p>
            <a:endParaRPr lang="en-AU"/>
          </a:p>
        </p:txBody>
      </p:sp>
      <p:grpSp>
        <p:nvGrpSpPr>
          <p:cNvPr id="20" name="Group 20"/>
          <p:cNvGrpSpPr/>
          <p:nvPr/>
        </p:nvGrpSpPr>
        <p:grpSpPr>
          <a:xfrm>
            <a:off x="4865716" y="9327230"/>
            <a:ext cx="8556568" cy="670696"/>
            <a:chOff x="0" y="0"/>
            <a:chExt cx="2253582" cy="176644"/>
          </a:xfrm>
        </p:grpSpPr>
        <p:sp>
          <p:nvSpPr>
            <p:cNvPr id="21" name="Freeform 21"/>
            <p:cNvSpPr/>
            <p:nvPr/>
          </p:nvSpPr>
          <p:spPr>
            <a:xfrm>
              <a:off x="0" y="0"/>
              <a:ext cx="2253582" cy="176644"/>
            </a:xfrm>
            <a:custGeom>
              <a:avLst/>
              <a:gdLst/>
              <a:ahLst/>
              <a:cxnLst/>
              <a:rect l="l" t="t" r="r" b="b"/>
              <a:pathLst>
                <a:path w="2253582" h="176644">
                  <a:moveTo>
                    <a:pt x="46144" y="0"/>
                  </a:moveTo>
                  <a:lnTo>
                    <a:pt x="2207437" y="0"/>
                  </a:lnTo>
                  <a:cubicBezTo>
                    <a:pt x="2219676" y="0"/>
                    <a:pt x="2231413" y="4862"/>
                    <a:pt x="2240066" y="13515"/>
                  </a:cubicBezTo>
                  <a:cubicBezTo>
                    <a:pt x="2248720" y="22169"/>
                    <a:pt x="2253582" y="33906"/>
                    <a:pt x="2253582" y="46144"/>
                  </a:cubicBezTo>
                  <a:lnTo>
                    <a:pt x="2253582" y="130500"/>
                  </a:lnTo>
                  <a:cubicBezTo>
                    <a:pt x="2253582" y="155985"/>
                    <a:pt x="2232922" y="176644"/>
                    <a:pt x="2207437" y="176644"/>
                  </a:cubicBezTo>
                  <a:lnTo>
                    <a:pt x="46144" y="176644"/>
                  </a:lnTo>
                  <a:cubicBezTo>
                    <a:pt x="20660" y="176644"/>
                    <a:pt x="0" y="155985"/>
                    <a:pt x="0" y="130500"/>
                  </a:cubicBezTo>
                  <a:lnTo>
                    <a:pt x="0" y="46144"/>
                  </a:lnTo>
                  <a:cubicBezTo>
                    <a:pt x="0" y="20660"/>
                    <a:pt x="20660" y="0"/>
                    <a:pt x="46144" y="0"/>
                  </a:cubicBezTo>
                  <a:close/>
                </a:path>
              </a:pathLst>
            </a:custGeom>
            <a:solidFill>
              <a:srgbClr val="FFFFFF">
                <a:alpha val="56863"/>
              </a:srgbClr>
            </a:solidFill>
          </p:spPr>
          <p:txBody>
            <a:bodyPr/>
            <a:lstStyle/>
            <a:p>
              <a:endParaRPr lang="en-AU"/>
            </a:p>
          </p:txBody>
        </p:sp>
        <p:sp>
          <p:nvSpPr>
            <p:cNvPr id="22" name="TextBox 22"/>
            <p:cNvSpPr txBox="1"/>
            <p:nvPr/>
          </p:nvSpPr>
          <p:spPr>
            <a:xfrm>
              <a:off x="0" y="-38100"/>
              <a:ext cx="2253582" cy="214744"/>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23"/>
          <p:cNvSpPr txBox="1"/>
          <p:nvPr/>
        </p:nvSpPr>
        <p:spPr>
          <a:xfrm>
            <a:off x="4197729" y="9321265"/>
            <a:ext cx="9892542" cy="606425"/>
          </a:xfrm>
          <a:prstGeom prst="rect">
            <a:avLst/>
          </a:prstGeom>
        </p:spPr>
        <p:txBody>
          <a:bodyPr lIns="0" tIns="0" rIns="0" bIns="0" rtlCol="0" anchor="t">
            <a:spAutoFit/>
          </a:bodyPr>
          <a:lstStyle/>
          <a:p>
            <a:pPr algn="ctr">
              <a:lnSpc>
                <a:spcPts val="4900"/>
              </a:lnSpc>
            </a:pPr>
            <a:r>
              <a:rPr lang="en-US" sz="3500">
                <a:solidFill>
                  <a:srgbClr val="000000"/>
                </a:solidFill>
                <a:latin typeface="DejaVu Serif"/>
                <a:ea typeface="DejaVu Serif"/>
                <a:cs typeface="DejaVu Serif"/>
                <a:sym typeface="DejaVu Serif"/>
              </a:rPr>
              <a:t>See page 7 of the Robot Design file</a:t>
            </a:r>
          </a:p>
        </p:txBody>
      </p:sp>
    </p:spTree>
  </p:cSld>
  <p:clrMapOvr>
    <a:masterClrMapping/>
  </p:clrMapOvr>
  <p:transition>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1762</Words>
  <Application>Microsoft Office PowerPoint</Application>
  <PresentationFormat>Custom</PresentationFormat>
  <Paragraphs>194</Paragraphs>
  <Slides>31</Slides>
  <Notes>7</Notes>
  <HiddenSlides>1</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DejaVu Serif</vt:lpstr>
      <vt:lpstr>Canva Sans</vt:lpstr>
      <vt:lpstr>Calibri</vt:lpstr>
      <vt:lpstr>DejaVu Serif Bold</vt:lpstr>
      <vt:lpstr>Arial</vt:lpstr>
      <vt:lpstr>DejaVu Serif Italics</vt:lpstr>
      <vt:lpstr>Norwester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Design FLL 2025</dc:title>
  <cp:lastModifiedBy>SUKUMARAN Subesh</cp:lastModifiedBy>
  <cp:revision>1</cp:revision>
  <dcterms:created xsi:type="dcterms:W3CDTF">2006-08-16T00:00:00Z</dcterms:created>
  <dcterms:modified xsi:type="dcterms:W3CDTF">2025-12-12T13:50:46Z</dcterms:modified>
  <dc:identifier>DAG46E16US0</dc:identifier>
</cp:coreProperties>
</file>